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319" r:id="rId2"/>
    <p:sldId id="281" r:id="rId3"/>
    <p:sldId id="298" r:id="rId4"/>
    <p:sldId id="297" r:id="rId5"/>
    <p:sldId id="293" r:id="rId6"/>
    <p:sldId id="256" r:id="rId7"/>
    <p:sldId id="317" r:id="rId8"/>
    <p:sldId id="318" r:id="rId9"/>
    <p:sldId id="294" r:id="rId10"/>
    <p:sldId id="258" r:id="rId11"/>
    <p:sldId id="260" r:id="rId12"/>
    <p:sldId id="261" r:id="rId13"/>
    <p:sldId id="279" r:id="rId14"/>
    <p:sldId id="299" r:id="rId15"/>
    <p:sldId id="280" r:id="rId16"/>
    <p:sldId id="263" r:id="rId17"/>
    <p:sldId id="278" r:id="rId18"/>
    <p:sldId id="310" r:id="rId19"/>
    <p:sldId id="301" r:id="rId20"/>
    <p:sldId id="304" r:id="rId2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F6600"/>
    <a:srgbClr val="FFFF99"/>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78" d="100"/>
          <a:sy n="78" d="100"/>
        </p:scale>
        <p:origin x="64" y="88"/>
      </p:cViewPr>
      <p:guideLst>
        <p:guide orient="horz" pos="2160"/>
        <p:guide pos="3840"/>
      </p:guideLst>
    </p:cSldViewPr>
  </p:slideViewPr>
  <p:notesTextViewPr>
    <p:cViewPr>
      <p:scale>
        <a:sx n="1" d="1"/>
        <a:sy n="1" d="1"/>
      </p:scale>
      <p:origin x="0" y="0"/>
    </p:cViewPr>
  </p:notesTextViewPr>
  <p:sorterViewPr>
    <p:cViewPr>
      <p:scale>
        <a:sx n="100" d="100"/>
        <a:sy n="100" d="100"/>
      </p:scale>
      <p:origin x="0" y="-1495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6E5C22-6B6D-4D48-B341-09C79FE37352}" type="datetimeFigureOut">
              <a:rPr lang="es-ES" smtClean="0"/>
              <a:t>19/10/2022</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52355E-F0C7-4E93-BCB6-8B83C62D5828}" type="slidenum">
              <a:rPr lang="es-ES" smtClean="0"/>
              <a:t>‹Nº›</a:t>
            </a:fld>
            <a:endParaRPr lang="es-ES"/>
          </a:p>
        </p:txBody>
      </p:sp>
    </p:spTree>
    <p:extLst>
      <p:ext uri="{BB962C8B-B14F-4D97-AF65-F5344CB8AC3E}">
        <p14:creationId xmlns:p14="http://schemas.microsoft.com/office/powerpoint/2010/main" val="697892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D352355E-F0C7-4E93-BCB6-8B83C62D5828}" type="slidenum">
              <a:rPr lang="es-ES" smtClean="0"/>
              <a:t>8</a:t>
            </a:fld>
            <a:endParaRPr lang="es-ES"/>
          </a:p>
        </p:txBody>
      </p:sp>
    </p:spTree>
    <p:extLst>
      <p:ext uri="{BB962C8B-B14F-4D97-AF65-F5344CB8AC3E}">
        <p14:creationId xmlns:p14="http://schemas.microsoft.com/office/powerpoint/2010/main" val="2094148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p>
            <a:fld id="{CF35E833-95DA-4B6C-AF5D-275EF68AAEB6}" type="datetimeFigureOut">
              <a:rPr lang="es-ES" smtClean="0"/>
              <a:pPr/>
              <a:t>19/10/2022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39D6AF0-53DF-4734-B88A-3C63E40D96F6}" type="slidenum">
              <a:rPr lang="es-ES" smtClean="0"/>
              <a:pPr/>
              <a:t>‹Nº›</a:t>
            </a:fld>
            <a:endParaRPr lang="es-ES"/>
          </a:p>
        </p:txBody>
      </p:sp>
    </p:spTree>
    <p:extLst>
      <p:ext uri="{BB962C8B-B14F-4D97-AF65-F5344CB8AC3E}">
        <p14:creationId xmlns:p14="http://schemas.microsoft.com/office/powerpoint/2010/main" val="523099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CF35E833-95DA-4B6C-AF5D-275EF68AAEB6}" type="datetimeFigureOut">
              <a:rPr lang="es-ES" smtClean="0"/>
              <a:pPr/>
              <a:t>19/10/2022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39D6AF0-53DF-4734-B88A-3C63E40D96F6}" type="slidenum">
              <a:rPr lang="es-ES" smtClean="0"/>
              <a:pPr/>
              <a:t>‹Nº›</a:t>
            </a:fld>
            <a:endParaRPr lang="es-ES"/>
          </a:p>
        </p:txBody>
      </p:sp>
    </p:spTree>
    <p:extLst>
      <p:ext uri="{BB962C8B-B14F-4D97-AF65-F5344CB8AC3E}">
        <p14:creationId xmlns:p14="http://schemas.microsoft.com/office/powerpoint/2010/main" val="3083020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CF35E833-95DA-4B6C-AF5D-275EF68AAEB6}" type="datetimeFigureOut">
              <a:rPr lang="es-ES" smtClean="0"/>
              <a:pPr/>
              <a:t>19/10/2022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39D6AF0-53DF-4734-B88A-3C63E40D96F6}" type="slidenum">
              <a:rPr lang="es-ES" smtClean="0"/>
              <a:pPr/>
              <a:t>‹Nº›</a:t>
            </a:fld>
            <a:endParaRPr lang="es-ES"/>
          </a:p>
        </p:txBody>
      </p:sp>
    </p:spTree>
    <p:extLst>
      <p:ext uri="{BB962C8B-B14F-4D97-AF65-F5344CB8AC3E}">
        <p14:creationId xmlns:p14="http://schemas.microsoft.com/office/powerpoint/2010/main" val="2871126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CF35E833-95DA-4B6C-AF5D-275EF68AAEB6}" type="datetimeFigureOut">
              <a:rPr lang="es-ES" smtClean="0"/>
              <a:pPr/>
              <a:t>19/10/2022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39D6AF0-53DF-4734-B88A-3C63E40D96F6}" type="slidenum">
              <a:rPr lang="es-ES" smtClean="0"/>
              <a:pPr/>
              <a:t>‹Nº›</a:t>
            </a:fld>
            <a:endParaRPr lang="es-ES"/>
          </a:p>
        </p:txBody>
      </p:sp>
    </p:spTree>
    <p:extLst>
      <p:ext uri="{BB962C8B-B14F-4D97-AF65-F5344CB8AC3E}">
        <p14:creationId xmlns:p14="http://schemas.microsoft.com/office/powerpoint/2010/main" val="3365824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CF35E833-95DA-4B6C-AF5D-275EF68AAEB6}" type="datetimeFigureOut">
              <a:rPr lang="es-ES" smtClean="0"/>
              <a:pPr/>
              <a:t>19/10/2022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39D6AF0-53DF-4734-B88A-3C63E40D96F6}" type="slidenum">
              <a:rPr lang="es-ES" smtClean="0"/>
              <a:pPr/>
              <a:t>‹Nº›</a:t>
            </a:fld>
            <a:endParaRPr lang="es-ES"/>
          </a:p>
        </p:txBody>
      </p:sp>
    </p:spTree>
    <p:extLst>
      <p:ext uri="{BB962C8B-B14F-4D97-AF65-F5344CB8AC3E}">
        <p14:creationId xmlns:p14="http://schemas.microsoft.com/office/powerpoint/2010/main" val="3436156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CF35E833-95DA-4B6C-AF5D-275EF68AAEB6}" type="datetimeFigureOut">
              <a:rPr lang="es-ES" smtClean="0"/>
              <a:pPr/>
              <a:t>19/10/2022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39D6AF0-53DF-4734-B88A-3C63E40D96F6}" type="slidenum">
              <a:rPr lang="es-ES" smtClean="0"/>
              <a:pPr/>
              <a:t>‹Nº›</a:t>
            </a:fld>
            <a:endParaRPr lang="es-ES"/>
          </a:p>
        </p:txBody>
      </p:sp>
    </p:spTree>
    <p:extLst>
      <p:ext uri="{BB962C8B-B14F-4D97-AF65-F5344CB8AC3E}">
        <p14:creationId xmlns:p14="http://schemas.microsoft.com/office/powerpoint/2010/main" val="356230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CF35E833-95DA-4B6C-AF5D-275EF68AAEB6}" type="datetimeFigureOut">
              <a:rPr lang="es-ES" smtClean="0"/>
              <a:pPr/>
              <a:t>19/10/2022</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A39D6AF0-53DF-4734-B88A-3C63E40D96F6}" type="slidenum">
              <a:rPr lang="es-ES" smtClean="0"/>
              <a:pPr/>
              <a:t>‹Nº›</a:t>
            </a:fld>
            <a:endParaRPr lang="es-ES"/>
          </a:p>
        </p:txBody>
      </p:sp>
    </p:spTree>
    <p:extLst>
      <p:ext uri="{BB962C8B-B14F-4D97-AF65-F5344CB8AC3E}">
        <p14:creationId xmlns:p14="http://schemas.microsoft.com/office/powerpoint/2010/main" val="1748097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CF35E833-95DA-4B6C-AF5D-275EF68AAEB6}" type="datetimeFigureOut">
              <a:rPr lang="es-ES" smtClean="0"/>
              <a:pPr/>
              <a:t>19/10/2022</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A39D6AF0-53DF-4734-B88A-3C63E40D96F6}" type="slidenum">
              <a:rPr lang="es-ES" smtClean="0"/>
              <a:pPr/>
              <a:t>‹Nº›</a:t>
            </a:fld>
            <a:endParaRPr lang="es-ES"/>
          </a:p>
        </p:txBody>
      </p:sp>
    </p:spTree>
    <p:extLst>
      <p:ext uri="{BB962C8B-B14F-4D97-AF65-F5344CB8AC3E}">
        <p14:creationId xmlns:p14="http://schemas.microsoft.com/office/powerpoint/2010/main" val="1832306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F35E833-95DA-4B6C-AF5D-275EF68AAEB6}" type="datetimeFigureOut">
              <a:rPr lang="es-ES" smtClean="0"/>
              <a:pPr/>
              <a:t>19/10/2022</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A39D6AF0-53DF-4734-B88A-3C63E40D96F6}" type="slidenum">
              <a:rPr lang="es-ES" smtClean="0"/>
              <a:pPr/>
              <a:t>‹Nº›</a:t>
            </a:fld>
            <a:endParaRPr lang="es-ES"/>
          </a:p>
        </p:txBody>
      </p:sp>
    </p:spTree>
    <p:extLst>
      <p:ext uri="{BB962C8B-B14F-4D97-AF65-F5344CB8AC3E}">
        <p14:creationId xmlns:p14="http://schemas.microsoft.com/office/powerpoint/2010/main" val="3355132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CF35E833-95DA-4B6C-AF5D-275EF68AAEB6}" type="datetimeFigureOut">
              <a:rPr lang="es-ES" smtClean="0"/>
              <a:pPr/>
              <a:t>19/10/2022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39D6AF0-53DF-4734-B88A-3C63E40D96F6}" type="slidenum">
              <a:rPr lang="es-ES" smtClean="0"/>
              <a:pPr/>
              <a:t>‹Nº›</a:t>
            </a:fld>
            <a:endParaRPr lang="es-ES"/>
          </a:p>
        </p:txBody>
      </p:sp>
    </p:spTree>
    <p:extLst>
      <p:ext uri="{BB962C8B-B14F-4D97-AF65-F5344CB8AC3E}">
        <p14:creationId xmlns:p14="http://schemas.microsoft.com/office/powerpoint/2010/main" val="3962596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CF35E833-95DA-4B6C-AF5D-275EF68AAEB6}" type="datetimeFigureOut">
              <a:rPr lang="es-ES" smtClean="0"/>
              <a:pPr/>
              <a:t>19/10/2022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39D6AF0-53DF-4734-B88A-3C63E40D96F6}" type="slidenum">
              <a:rPr lang="es-ES" smtClean="0"/>
              <a:pPr/>
              <a:t>‹Nº›</a:t>
            </a:fld>
            <a:endParaRPr lang="es-ES"/>
          </a:p>
        </p:txBody>
      </p:sp>
    </p:spTree>
    <p:extLst>
      <p:ext uri="{BB962C8B-B14F-4D97-AF65-F5344CB8AC3E}">
        <p14:creationId xmlns:p14="http://schemas.microsoft.com/office/powerpoint/2010/main" val="1579990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35E833-95DA-4B6C-AF5D-275EF68AAEB6}" type="datetimeFigureOut">
              <a:rPr lang="es-ES" smtClean="0"/>
              <a:pPr/>
              <a:t>19/10/2022</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9D6AF0-53DF-4734-B88A-3C63E40D96F6}" type="slidenum">
              <a:rPr lang="es-ES" smtClean="0"/>
              <a:pPr/>
              <a:t>‹Nº›</a:t>
            </a:fld>
            <a:endParaRPr lang="es-ES"/>
          </a:p>
        </p:txBody>
      </p:sp>
    </p:spTree>
    <p:extLst>
      <p:ext uri="{BB962C8B-B14F-4D97-AF65-F5344CB8AC3E}">
        <p14:creationId xmlns:p14="http://schemas.microsoft.com/office/powerpoint/2010/main" val="698828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5552F0-E77D-6EF3-3639-A29C7DEE9D28}"/>
              </a:ext>
            </a:extLst>
          </p:cNvPr>
          <p:cNvSpPr>
            <a:spLocks noGrp="1"/>
          </p:cNvSpPr>
          <p:nvPr>
            <p:ph type="ctrTitle"/>
          </p:nvPr>
        </p:nvSpPr>
        <p:spPr/>
        <p:txBody>
          <a:bodyPr>
            <a:normAutofit fontScale="90000"/>
          </a:bodyPr>
          <a:lstStyle/>
          <a:p>
            <a:r>
              <a:rPr lang="es-ES" dirty="0"/>
              <a:t>Claves para mejorar la</a:t>
            </a:r>
            <a:br>
              <a:rPr lang="es-ES" dirty="0"/>
            </a:br>
            <a:r>
              <a:rPr lang="es-ES" dirty="0"/>
              <a:t>motivación escolar en la adolescencia</a:t>
            </a:r>
          </a:p>
        </p:txBody>
      </p:sp>
      <p:sp>
        <p:nvSpPr>
          <p:cNvPr id="3" name="Subtítulo 2">
            <a:extLst>
              <a:ext uri="{FF2B5EF4-FFF2-40B4-BE49-F238E27FC236}">
                <a16:creationId xmlns:a16="http://schemas.microsoft.com/office/drawing/2014/main" id="{86A9C2AF-9040-4EEE-106D-35E35A70B4CD}"/>
              </a:ext>
            </a:extLst>
          </p:cNvPr>
          <p:cNvSpPr>
            <a:spLocks noGrp="1"/>
          </p:cNvSpPr>
          <p:nvPr>
            <p:ph type="subTitle" idx="1"/>
          </p:nvPr>
        </p:nvSpPr>
        <p:spPr/>
        <p:txBody>
          <a:bodyPr/>
          <a:lstStyle/>
          <a:p>
            <a:endParaRPr lang="es-ES" dirty="0"/>
          </a:p>
        </p:txBody>
      </p:sp>
    </p:spTree>
    <p:extLst>
      <p:ext uri="{BB962C8B-B14F-4D97-AF65-F5344CB8AC3E}">
        <p14:creationId xmlns:p14="http://schemas.microsoft.com/office/powerpoint/2010/main" val="2741169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ángulo 17"/>
          <p:cNvSpPr/>
          <p:nvPr/>
        </p:nvSpPr>
        <p:spPr>
          <a:xfrm>
            <a:off x="5542243" y="1283377"/>
            <a:ext cx="4677117" cy="1631216"/>
          </a:xfrm>
          <a:prstGeom prst="rect">
            <a:avLst/>
          </a:prstGeom>
        </p:spPr>
        <p:txBody>
          <a:bodyPr wrap="square">
            <a:spAutoFit/>
          </a:bodyPr>
          <a:lstStyle/>
          <a:p>
            <a:r>
              <a:rPr lang="es-ES_tradnl" sz="2000" dirty="0">
                <a:latin typeface="Times New Roman" panose="02020603050405020304" pitchFamily="18" charset="0"/>
                <a:ea typeface="MS Mincho"/>
              </a:rPr>
              <a:t>El primer nivel responde a dar sentido mediante explicaciones causales a los eventos naturales que no se esperan, y que necesitan de una explicación (atribución) para ser regulado (integrados)</a:t>
            </a:r>
            <a:endParaRPr lang="es-ES" sz="2000" dirty="0"/>
          </a:p>
        </p:txBody>
      </p:sp>
      <p:sp>
        <p:nvSpPr>
          <p:cNvPr id="20" name="Rectángulo 19"/>
          <p:cNvSpPr/>
          <p:nvPr/>
        </p:nvSpPr>
        <p:spPr>
          <a:xfrm>
            <a:off x="8008594" y="3299373"/>
            <a:ext cx="3351559" cy="2031325"/>
          </a:xfrm>
          <a:prstGeom prst="rect">
            <a:avLst/>
          </a:prstGeom>
          <a:solidFill>
            <a:schemeClr val="accent4">
              <a:lumMod val="20000"/>
              <a:lumOff val="80000"/>
            </a:schemeClr>
          </a:solidFill>
        </p:spPr>
        <p:txBody>
          <a:bodyPr wrap="square">
            <a:spAutoFit/>
          </a:bodyPr>
          <a:lstStyle/>
          <a:p>
            <a:pPr>
              <a:spcAft>
                <a:spcPts val="0"/>
              </a:spcAft>
            </a:pPr>
            <a:r>
              <a:rPr lang="es-ES" dirty="0">
                <a:latin typeface="Times New Roman" panose="02020603050405020304" pitchFamily="18" charset="0"/>
                <a:ea typeface="MS Mincho"/>
              </a:rPr>
              <a:t>Las atribuciones causales tienen tres dimensiones: </a:t>
            </a:r>
          </a:p>
          <a:p>
            <a:pPr marL="285750" indent="-285750">
              <a:spcAft>
                <a:spcPts val="0"/>
              </a:spcAft>
              <a:buFontTx/>
              <a:buChar char="-"/>
            </a:pPr>
            <a:r>
              <a:rPr lang="es-ES" dirty="0">
                <a:latin typeface="Times New Roman" panose="02020603050405020304" pitchFamily="18" charset="0"/>
                <a:ea typeface="MS Mincho"/>
              </a:rPr>
              <a:t>locus (interna vs </a:t>
            </a:r>
            <a:r>
              <a:rPr lang="es-ES" b="1" dirty="0">
                <a:solidFill>
                  <a:srgbClr val="FF0000"/>
                </a:solidFill>
                <a:latin typeface="Times New Roman" panose="02020603050405020304" pitchFamily="18" charset="0"/>
                <a:ea typeface="MS Mincho"/>
              </a:rPr>
              <a:t>externo</a:t>
            </a:r>
            <a:r>
              <a:rPr lang="es-ES" dirty="0">
                <a:latin typeface="Times New Roman" panose="02020603050405020304" pitchFamily="18" charset="0"/>
                <a:ea typeface="MS Mincho"/>
              </a:rPr>
              <a:t>)</a:t>
            </a:r>
          </a:p>
          <a:p>
            <a:pPr marL="285750" indent="-285750">
              <a:spcAft>
                <a:spcPts val="0"/>
              </a:spcAft>
              <a:buFontTx/>
              <a:buChar char="-"/>
            </a:pPr>
            <a:r>
              <a:rPr lang="es-ES" dirty="0">
                <a:latin typeface="Times New Roman" panose="02020603050405020304" pitchFamily="18" charset="0"/>
                <a:ea typeface="MS Mincho"/>
              </a:rPr>
              <a:t>estabilidad (variable vs permanente) </a:t>
            </a:r>
          </a:p>
          <a:p>
            <a:pPr>
              <a:spcAft>
                <a:spcPts val="0"/>
              </a:spcAft>
            </a:pPr>
            <a:r>
              <a:rPr lang="es-ES" dirty="0">
                <a:latin typeface="Times New Roman" panose="02020603050405020304" pitchFamily="18" charset="0"/>
                <a:ea typeface="MS Mincho"/>
              </a:rPr>
              <a:t>-    </a:t>
            </a:r>
            <a:r>
              <a:rPr lang="es-ES" dirty="0" err="1">
                <a:latin typeface="Times New Roman" panose="02020603050405020304" pitchFamily="18" charset="0"/>
                <a:ea typeface="MS Mincho"/>
              </a:rPr>
              <a:t>controlabilidad</a:t>
            </a:r>
            <a:r>
              <a:rPr lang="es-ES" dirty="0">
                <a:latin typeface="Times New Roman" panose="02020603050405020304" pitchFamily="18" charset="0"/>
                <a:ea typeface="MS Mincho"/>
              </a:rPr>
              <a:t> (controlable vs incontrolable)</a:t>
            </a:r>
            <a:endParaRPr lang="es-ES" dirty="0"/>
          </a:p>
        </p:txBody>
      </p:sp>
      <p:sp>
        <p:nvSpPr>
          <p:cNvPr id="22" name="CuadroTexto 21"/>
          <p:cNvSpPr txBox="1"/>
          <p:nvPr/>
        </p:nvSpPr>
        <p:spPr>
          <a:xfrm>
            <a:off x="905487" y="144394"/>
            <a:ext cx="9969557" cy="954107"/>
          </a:xfrm>
          <a:prstGeom prst="rect">
            <a:avLst/>
          </a:prstGeom>
          <a:noFill/>
        </p:spPr>
        <p:txBody>
          <a:bodyPr wrap="square" rtlCol="0">
            <a:spAutoFit/>
          </a:bodyPr>
          <a:lstStyle/>
          <a:p>
            <a:pPr algn="ctr"/>
            <a:r>
              <a:rPr lang="es-ES" sz="2800" b="1" dirty="0"/>
              <a:t>AUTO-REGULACIÓN</a:t>
            </a:r>
          </a:p>
          <a:p>
            <a:pPr algn="ctr"/>
            <a:r>
              <a:rPr lang="es-ES" sz="2800" b="1" dirty="0"/>
              <a:t>Nivel 1: individual // Atribuciones CAUSA-EFECTO</a:t>
            </a:r>
          </a:p>
        </p:txBody>
      </p:sp>
      <p:grpSp>
        <p:nvGrpSpPr>
          <p:cNvPr id="2" name="Grupo 1"/>
          <p:cNvGrpSpPr/>
          <p:nvPr/>
        </p:nvGrpSpPr>
        <p:grpSpPr>
          <a:xfrm>
            <a:off x="386735" y="1169573"/>
            <a:ext cx="7231592" cy="5891117"/>
            <a:chOff x="2782205" y="1112667"/>
            <a:chExt cx="7231592" cy="5891117"/>
          </a:xfrm>
        </p:grpSpPr>
        <p:sp>
          <p:nvSpPr>
            <p:cNvPr id="12" name="Elipse 11"/>
            <p:cNvSpPr/>
            <p:nvPr/>
          </p:nvSpPr>
          <p:spPr>
            <a:xfrm>
              <a:off x="3616007" y="2126682"/>
              <a:ext cx="5001143" cy="4877102"/>
            </a:xfrm>
            <a:prstGeom prst="ellipse">
              <a:avLst/>
            </a:prstGeom>
            <a:noFill/>
            <a:ln w="57150" cap="rnd">
              <a:solidFill>
                <a:srgbClr val="FF0000"/>
              </a:solidFill>
              <a:prstDash val="dash"/>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Llamada de nube 16"/>
            <p:cNvSpPr/>
            <p:nvPr/>
          </p:nvSpPr>
          <p:spPr>
            <a:xfrm>
              <a:off x="6727146" y="3407120"/>
              <a:ext cx="2421135" cy="1155869"/>
            </a:xfrm>
            <a:prstGeom prst="cloudCallout">
              <a:avLst>
                <a:gd name="adj1" fmla="val -40105"/>
                <a:gd name="adj2" fmla="val 23152"/>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tx1"/>
                  </a:solidFill>
                </a:rPr>
                <a:t>Atribuciones</a:t>
              </a:r>
            </a:p>
            <a:p>
              <a:pPr algn="ctr"/>
              <a:r>
                <a:rPr lang="es-ES" dirty="0">
                  <a:solidFill>
                    <a:schemeClr val="tx1"/>
                  </a:solidFill>
                </a:rPr>
                <a:t>Causa</a:t>
              </a:r>
            </a:p>
            <a:p>
              <a:pPr algn="ctr"/>
              <a:r>
                <a:rPr lang="es-ES" dirty="0">
                  <a:solidFill>
                    <a:schemeClr val="tx1"/>
                  </a:solidFill>
                </a:rPr>
                <a:t>externa</a:t>
              </a:r>
            </a:p>
          </p:txBody>
        </p:sp>
        <p:pic>
          <p:nvPicPr>
            <p:cNvPr id="19" name="Picture 2" descr="https://image.freepik.com/iconos-gratis/emoticon-confundido_318-47996.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55952" y="4338412"/>
              <a:ext cx="1078170" cy="1078170"/>
            </a:xfrm>
            <a:prstGeom prst="rect">
              <a:avLst/>
            </a:prstGeom>
            <a:noFill/>
          </p:spPr>
        </p:pic>
        <p:grpSp>
          <p:nvGrpSpPr>
            <p:cNvPr id="23" name="Grupo 22"/>
            <p:cNvGrpSpPr/>
            <p:nvPr/>
          </p:nvGrpSpPr>
          <p:grpSpPr>
            <a:xfrm>
              <a:off x="2782205" y="1112667"/>
              <a:ext cx="7231592" cy="5054185"/>
              <a:chOff x="2109498" y="0"/>
              <a:chExt cx="7231592" cy="5054185"/>
            </a:xfrm>
          </p:grpSpPr>
          <p:sp>
            <p:nvSpPr>
              <p:cNvPr id="24" name="Elipse 23"/>
              <p:cNvSpPr/>
              <p:nvPr/>
            </p:nvSpPr>
            <p:spPr>
              <a:xfrm>
                <a:off x="4849617" y="2520963"/>
                <a:ext cx="1616230" cy="1497165"/>
              </a:xfrm>
              <a:prstGeom prst="ellipse">
                <a:avLst/>
              </a:prstGeom>
              <a:solidFill>
                <a:srgbClr val="FFFF00">
                  <a:alpha val="6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5" name="Elipse 24"/>
              <p:cNvSpPr/>
              <p:nvPr/>
            </p:nvSpPr>
            <p:spPr>
              <a:xfrm>
                <a:off x="4474420" y="3585833"/>
                <a:ext cx="1516886" cy="1468352"/>
              </a:xfrm>
              <a:prstGeom prst="ellipse">
                <a:avLst/>
              </a:prstGeom>
              <a:solidFill>
                <a:schemeClr val="accent1">
                  <a:lumMod val="60000"/>
                  <a:lumOff val="40000"/>
                  <a:alpha val="6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Elipse 25"/>
              <p:cNvSpPr/>
              <p:nvPr/>
            </p:nvSpPr>
            <p:spPr>
              <a:xfrm>
                <a:off x="5593943" y="3311438"/>
                <a:ext cx="1526610" cy="1468352"/>
              </a:xfrm>
              <a:prstGeom prst="ellipse">
                <a:avLst/>
              </a:prstGeom>
              <a:solidFill>
                <a:srgbClr val="FF0000">
                  <a:alpha val="6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7" name="CuadroTexto 26"/>
              <p:cNvSpPr txBox="1"/>
              <p:nvPr/>
            </p:nvSpPr>
            <p:spPr>
              <a:xfrm>
                <a:off x="4367034" y="4349062"/>
                <a:ext cx="667148" cy="155198"/>
              </a:xfrm>
              <a:prstGeom prst="rect">
                <a:avLst/>
              </a:prstGeom>
              <a:noFill/>
            </p:spPr>
            <p:txBody>
              <a:bodyPr wrap="none" rtlCol="0">
                <a:spAutoFit/>
              </a:bodyPr>
              <a:lstStyle/>
              <a:p>
                <a:r>
                  <a:rPr lang="es-ES" sz="1600" i="1" dirty="0"/>
                  <a:t>Relacionalidad</a:t>
                </a:r>
              </a:p>
            </p:txBody>
          </p:sp>
          <p:sp>
            <p:nvSpPr>
              <p:cNvPr id="28" name="Rectángulo 27"/>
              <p:cNvSpPr/>
              <p:nvPr/>
            </p:nvSpPr>
            <p:spPr>
              <a:xfrm>
                <a:off x="5164741" y="2944503"/>
                <a:ext cx="1442774" cy="155198"/>
              </a:xfrm>
              <a:prstGeom prst="rect">
                <a:avLst/>
              </a:prstGeom>
              <a:noFill/>
            </p:spPr>
            <p:txBody>
              <a:bodyPr wrap="square">
                <a:spAutoFit/>
              </a:bodyPr>
              <a:lstStyle/>
              <a:p>
                <a:r>
                  <a:rPr lang="es-ES" sz="1600" i="1" dirty="0"/>
                  <a:t>Autonomía</a:t>
                </a:r>
              </a:p>
            </p:txBody>
          </p:sp>
          <p:sp>
            <p:nvSpPr>
              <p:cNvPr id="29" name="CuadroTexto 28"/>
              <p:cNvSpPr txBox="1"/>
              <p:nvPr/>
            </p:nvSpPr>
            <p:spPr>
              <a:xfrm>
                <a:off x="5861833" y="4083526"/>
                <a:ext cx="604014" cy="155198"/>
              </a:xfrm>
              <a:prstGeom prst="rect">
                <a:avLst/>
              </a:prstGeom>
              <a:noFill/>
            </p:spPr>
            <p:txBody>
              <a:bodyPr wrap="none" rtlCol="0">
                <a:spAutoFit/>
              </a:bodyPr>
              <a:lstStyle/>
              <a:p>
                <a:r>
                  <a:rPr lang="es-ES" sz="1600" i="1" dirty="0"/>
                  <a:t>Competencia</a:t>
                </a:r>
              </a:p>
            </p:txBody>
          </p:sp>
          <p:sp>
            <p:nvSpPr>
              <p:cNvPr id="30" name="Flecha derecha 29"/>
              <p:cNvSpPr/>
              <p:nvPr/>
            </p:nvSpPr>
            <p:spPr>
              <a:xfrm>
                <a:off x="5657732" y="3459789"/>
                <a:ext cx="3683358" cy="5785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Flecha derecha 30"/>
              <p:cNvSpPr/>
              <p:nvPr/>
            </p:nvSpPr>
            <p:spPr>
              <a:xfrm rot="16200000">
                <a:off x="3786884" y="1552381"/>
                <a:ext cx="3683358" cy="5785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2" name="Flecha derecha 31"/>
              <p:cNvSpPr/>
              <p:nvPr/>
            </p:nvSpPr>
            <p:spPr>
              <a:xfrm rot="9207764">
                <a:off x="2109498" y="4287897"/>
                <a:ext cx="3683358" cy="5785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spTree>
    <p:extLst>
      <p:ext uri="{BB962C8B-B14F-4D97-AF65-F5344CB8AC3E}">
        <p14:creationId xmlns:p14="http://schemas.microsoft.com/office/powerpoint/2010/main" val="352254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cdn5.dibujos.net/dibujos/pintados/201542/gafas-de-pasta-moda-1019613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3526" y="252821"/>
            <a:ext cx="1255326" cy="983339"/>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p:cNvGrpSpPr/>
          <p:nvPr/>
        </p:nvGrpSpPr>
        <p:grpSpPr>
          <a:xfrm>
            <a:off x="3745622" y="974372"/>
            <a:ext cx="3618675" cy="3203745"/>
            <a:chOff x="1642247" y="1398191"/>
            <a:chExt cx="5848292" cy="4911250"/>
          </a:xfrm>
        </p:grpSpPr>
        <p:sp>
          <p:nvSpPr>
            <p:cNvPr id="14" name="Flecha curvada hacia la derecha 13"/>
            <p:cNvSpPr/>
            <p:nvPr/>
          </p:nvSpPr>
          <p:spPr>
            <a:xfrm rot="18690115">
              <a:off x="3635836" y="4256908"/>
              <a:ext cx="565419" cy="125641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grpSp>
          <p:nvGrpSpPr>
            <p:cNvPr id="16" name="Grupo 15"/>
            <p:cNvGrpSpPr/>
            <p:nvPr/>
          </p:nvGrpSpPr>
          <p:grpSpPr>
            <a:xfrm>
              <a:off x="3918545" y="2254750"/>
              <a:ext cx="3571994" cy="4054691"/>
              <a:chOff x="3733815" y="740575"/>
              <a:chExt cx="3571994" cy="4054691"/>
            </a:xfrm>
          </p:grpSpPr>
          <p:grpSp>
            <p:nvGrpSpPr>
              <p:cNvPr id="4" name="Grupo 3"/>
              <p:cNvGrpSpPr/>
              <p:nvPr/>
            </p:nvGrpSpPr>
            <p:grpSpPr>
              <a:xfrm>
                <a:off x="4398579" y="2120853"/>
                <a:ext cx="2280001" cy="1915120"/>
                <a:chOff x="3029408" y="796548"/>
                <a:chExt cx="6280919" cy="5236474"/>
              </a:xfrm>
            </p:grpSpPr>
            <p:grpSp>
              <p:nvGrpSpPr>
                <p:cNvPr id="5" name="Grupo 4"/>
                <p:cNvGrpSpPr/>
                <p:nvPr/>
              </p:nvGrpSpPr>
              <p:grpSpPr>
                <a:xfrm>
                  <a:off x="3029408" y="796548"/>
                  <a:ext cx="6280919" cy="5236474"/>
                  <a:chOff x="3431076" y="2390564"/>
                  <a:chExt cx="2223165" cy="1698662"/>
                </a:xfrm>
              </p:grpSpPr>
              <p:sp>
                <p:nvSpPr>
                  <p:cNvPr id="9" name="Elipse 8"/>
                  <p:cNvSpPr/>
                  <p:nvPr/>
                </p:nvSpPr>
                <p:spPr>
                  <a:xfrm>
                    <a:off x="3822233" y="2390564"/>
                    <a:ext cx="1404253" cy="1286896"/>
                  </a:xfrm>
                  <a:prstGeom prst="ellipse">
                    <a:avLst/>
                  </a:prstGeom>
                  <a:solidFill>
                    <a:srgbClr val="FFFF00">
                      <a:alpha val="6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400" dirty="0"/>
                  </a:p>
                </p:txBody>
              </p:sp>
              <p:sp>
                <p:nvSpPr>
                  <p:cNvPr id="10" name="Elipse 9"/>
                  <p:cNvSpPr/>
                  <p:nvPr/>
                </p:nvSpPr>
                <p:spPr>
                  <a:xfrm>
                    <a:off x="3431076" y="2797432"/>
                    <a:ext cx="1317939" cy="1262130"/>
                  </a:xfrm>
                  <a:prstGeom prst="ellipse">
                    <a:avLst/>
                  </a:prstGeom>
                  <a:solidFill>
                    <a:srgbClr val="FF0000">
                      <a:alpha val="6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400"/>
                  </a:p>
                </p:txBody>
              </p:sp>
              <p:sp>
                <p:nvSpPr>
                  <p:cNvPr id="11" name="Elipse 10"/>
                  <p:cNvSpPr/>
                  <p:nvPr/>
                </p:nvSpPr>
                <p:spPr>
                  <a:xfrm>
                    <a:off x="4327854" y="2827096"/>
                    <a:ext cx="1326387" cy="1262130"/>
                  </a:xfrm>
                  <a:prstGeom prst="ellipse">
                    <a:avLst/>
                  </a:prstGeom>
                  <a:solidFill>
                    <a:srgbClr val="00B0F0">
                      <a:alpha val="6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400"/>
                  </a:p>
                </p:txBody>
              </p:sp>
            </p:grpSp>
            <p:sp>
              <p:nvSpPr>
                <p:cNvPr id="6" name="CuadroTexto 5"/>
                <p:cNvSpPr txBox="1"/>
                <p:nvPr/>
              </p:nvSpPr>
              <p:spPr>
                <a:xfrm>
                  <a:off x="6307130" y="4558049"/>
                  <a:ext cx="2713730" cy="650322"/>
                </a:xfrm>
                <a:prstGeom prst="rect">
                  <a:avLst/>
                </a:prstGeom>
                <a:noFill/>
              </p:spPr>
              <p:txBody>
                <a:bodyPr wrap="none" rtlCol="0">
                  <a:spAutoFit/>
                </a:bodyPr>
                <a:lstStyle/>
                <a:p>
                  <a:r>
                    <a:rPr lang="es-ES" sz="1200" i="1" dirty="0"/>
                    <a:t>Relacionalidad</a:t>
                  </a:r>
                </a:p>
              </p:txBody>
            </p:sp>
            <p:sp>
              <p:nvSpPr>
                <p:cNvPr id="7" name="Rectángulo 6"/>
                <p:cNvSpPr/>
                <p:nvPr/>
              </p:nvSpPr>
              <p:spPr>
                <a:xfrm>
                  <a:off x="4860773" y="1312053"/>
                  <a:ext cx="3541537" cy="650322"/>
                </a:xfrm>
                <a:prstGeom prst="rect">
                  <a:avLst/>
                </a:prstGeom>
                <a:noFill/>
              </p:spPr>
              <p:txBody>
                <a:bodyPr wrap="square">
                  <a:spAutoFit/>
                </a:bodyPr>
                <a:lstStyle/>
                <a:p>
                  <a:r>
                    <a:rPr lang="es-ES" sz="1200" i="1" dirty="0"/>
                    <a:t>Autonomía</a:t>
                  </a:r>
                </a:p>
              </p:txBody>
            </p:sp>
            <p:sp>
              <p:nvSpPr>
                <p:cNvPr id="8" name="CuadroTexto 7"/>
                <p:cNvSpPr txBox="1"/>
                <p:nvPr/>
              </p:nvSpPr>
              <p:spPr>
                <a:xfrm>
                  <a:off x="3061544" y="4455239"/>
                  <a:ext cx="2471668" cy="650322"/>
                </a:xfrm>
                <a:prstGeom prst="rect">
                  <a:avLst/>
                </a:prstGeom>
                <a:noFill/>
              </p:spPr>
              <p:txBody>
                <a:bodyPr wrap="none" rtlCol="0">
                  <a:spAutoFit/>
                </a:bodyPr>
                <a:lstStyle/>
                <a:p>
                  <a:r>
                    <a:rPr lang="es-ES" sz="1200" i="1" dirty="0"/>
                    <a:t>Competencia</a:t>
                  </a:r>
                </a:p>
              </p:txBody>
            </p:sp>
          </p:grpSp>
          <p:sp>
            <p:nvSpPr>
              <p:cNvPr id="12" name="Elipse 11"/>
              <p:cNvSpPr/>
              <p:nvPr/>
            </p:nvSpPr>
            <p:spPr>
              <a:xfrm>
                <a:off x="3733815" y="1445381"/>
                <a:ext cx="3571994" cy="3349885"/>
              </a:xfrm>
              <a:prstGeom prst="ellipse">
                <a:avLst/>
              </a:prstGeom>
              <a:noFill/>
              <a:ln w="57150" cap="rnd">
                <a:solidFill>
                  <a:srgbClr val="FF0000"/>
                </a:solidFill>
                <a:prstDash val="dash"/>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Flecha derecha 14"/>
              <p:cNvSpPr/>
              <p:nvPr/>
            </p:nvSpPr>
            <p:spPr>
              <a:xfrm rot="16200000">
                <a:off x="4415563" y="1680837"/>
                <a:ext cx="2301843" cy="421319"/>
              </a:xfrm>
              <a:prstGeom prs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
          <p:nvSpPr>
            <p:cNvPr id="17" name="Llamada de nube 16"/>
            <p:cNvSpPr/>
            <p:nvPr/>
          </p:nvSpPr>
          <p:spPr>
            <a:xfrm>
              <a:off x="1642247" y="3035202"/>
              <a:ext cx="3075841" cy="1545594"/>
            </a:xfrm>
            <a:prstGeom prst="cloudCallout">
              <a:avLst>
                <a:gd name="adj1" fmla="val -40105"/>
                <a:gd name="adj2" fmla="val 23152"/>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b="1" dirty="0">
                  <a:solidFill>
                    <a:schemeClr val="tx1"/>
                  </a:solidFill>
                </a:rPr>
                <a:t>Atribuciones</a:t>
              </a:r>
            </a:p>
            <a:p>
              <a:pPr algn="ctr"/>
              <a:r>
                <a:rPr lang="es-ES" sz="1400" dirty="0">
                  <a:solidFill>
                    <a:schemeClr val="tx1"/>
                  </a:solidFill>
                </a:rPr>
                <a:t>Causa</a:t>
              </a:r>
            </a:p>
            <a:p>
              <a:pPr algn="ctr"/>
              <a:r>
                <a:rPr lang="es-ES" sz="1400" dirty="0">
                  <a:solidFill>
                    <a:schemeClr val="tx1"/>
                  </a:solidFill>
                </a:rPr>
                <a:t>Efecto </a:t>
              </a:r>
            </a:p>
          </p:txBody>
        </p:sp>
        <p:pic>
          <p:nvPicPr>
            <p:cNvPr id="19" name="Picture 2" descr="https://image.freepik.com/iconos-gratis/emoticon-confundido_318-47996.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9361" y="1398191"/>
              <a:ext cx="849491" cy="849490"/>
            </a:xfrm>
            <a:prstGeom prst="rect">
              <a:avLst/>
            </a:prstGeom>
            <a:noFill/>
          </p:spPr>
        </p:pic>
      </p:grpSp>
      <p:sp>
        <p:nvSpPr>
          <p:cNvPr id="22" name="CuadroTexto 21"/>
          <p:cNvSpPr txBox="1"/>
          <p:nvPr/>
        </p:nvSpPr>
        <p:spPr>
          <a:xfrm>
            <a:off x="0" y="279648"/>
            <a:ext cx="5691668" cy="830997"/>
          </a:xfrm>
          <a:prstGeom prst="rect">
            <a:avLst/>
          </a:prstGeom>
          <a:noFill/>
        </p:spPr>
        <p:txBody>
          <a:bodyPr wrap="square" rtlCol="0">
            <a:spAutoFit/>
          </a:bodyPr>
          <a:lstStyle/>
          <a:p>
            <a:r>
              <a:rPr lang="es-ES" sz="2400" b="1" dirty="0"/>
              <a:t>AUTO-REGULACIÓN</a:t>
            </a:r>
          </a:p>
          <a:p>
            <a:r>
              <a:rPr lang="es-ES" sz="2400" b="1" dirty="0"/>
              <a:t>Nivel 1: individual</a:t>
            </a:r>
          </a:p>
        </p:txBody>
      </p:sp>
      <p:grpSp>
        <p:nvGrpSpPr>
          <p:cNvPr id="20" name="Grupo 19"/>
          <p:cNvGrpSpPr/>
          <p:nvPr/>
        </p:nvGrpSpPr>
        <p:grpSpPr>
          <a:xfrm>
            <a:off x="343065" y="2576245"/>
            <a:ext cx="4162962" cy="4042178"/>
            <a:chOff x="343065" y="2576245"/>
            <a:chExt cx="4162962" cy="4042178"/>
          </a:xfrm>
        </p:grpSpPr>
        <p:sp>
          <p:nvSpPr>
            <p:cNvPr id="2" name="Rectángulo 1"/>
            <p:cNvSpPr/>
            <p:nvPr/>
          </p:nvSpPr>
          <p:spPr>
            <a:xfrm>
              <a:off x="368486" y="3078993"/>
              <a:ext cx="4137541" cy="3539430"/>
            </a:xfrm>
            <a:prstGeom prst="rect">
              <a:avLst/>
            </a:prstGeom>
            <a:solidFill>
              <a:schemeClr val="accent3">
                <a:lumMod val="40000"/>
                <a:lumOff val="60000"/>
              </a:schemeClr>
            </a:solidFill>
          </p:spPr>
          <p:txBody>
            <a:bodyPr wrap="square">
              <a:spAutoFit/>
            </a:bodyPr>
            <a:lstStyle/>
            <a:p>
              <a:r>
                <a:rPr lang="es-ES" sz="1600" dirty="0">
                  <a:effectLst/>
                  <a:latin typeface="Times New Roman" panose="02020603050405020304" pitchFamily="18" charset="0"/>
                  <a:ea typeface="MS Mincho"/>
                </a:rPr>
                <a:t>Si las atribuciones de fracaso se hacen hacia uno mismo (se atribuyen a rasgos internos), integrando que el mal funcionamiento se debe al sujeto en sí mismo, (es incompetente, o no se merece ser querido –relacionalidad-, o no sabe controlarse –incapacidad de autonomía- se generan sentimientos de inferioridad. Esta esta tendencia a interiorizar y atribuirse a uno mismo la causa del fracaso dará lugar a estilos mas pesimistas de percepción de la realidad, mas fatalistas orientadas a causas que no se pueden </a:t>
              </a:r>
              <a:r>
                <a:rPr lang="es-ES" sz="1600" dirty="0">
                  <a:latin typeface="Times New Roman" panose="02020603050405020304" pitchFamily="18" charset="0"/>
                  <a:ea typeface="MS Mincho"/>
                </a:rPr>
                <a:t>cambiar, y hacia el miedo que inhiben su respuesta ante la ausencia de posibles soluciones</a:t>
              </a:r>
              <a:endParaRPr lang="es-ES" sz="1600" dirty="0"/>
            </a:p>
          </p:txBody>
        </p:sp>
        <p:sp>
          <p:nvSpPr>
            <p:cNvPr id="13" name="CuadroTexto 12"/>
            <p:cNvSpPr txBox="1"/>
            <p:nvPr/>
          </p:nvSpPr>
          <p:spPr>
            <a:xfrm>
              <a:off x="343065" y="2576245"/>
              <a:ext cx="3647916" cy="369332"/>
            </a:xfrm>
            <a:prstGeom prst="rect">
              <a:avLst/>
            </a:prstGeom>
            <a:noFill/>
          </p:spPr>
          <p:txBody>
            <a:bodyPr wrap="square" rtlCol="0">
              <a:spAutoFit/>
            </a:bodyPr>
            <a:lstStyle/>
            <a:p>
              <a:r>
                <a:rPr lang="es-ES" b="1" dirty="0">
                  <a:solidFill>
                    <a:srgbClr val="FF0000"/>
                  </a:solidFill>
                </a:rPr>
                <a:t>CAUSA INTERNA + no controlable </a:t>
              </a:r>
            </a:p>
          </p:txBody>
        </p:sp>
      </p:grpSp>
      <p:grpSp>
        <p:nvGrpSpPr>
          <p:cNvPr id="27" name="Grupo 26"/>
          <p:cNvGrpSpPr/>
          <p:nvPr/>
        </p:nvGrpSpPr>
        <p:grpSpPr>
          <a:xfrm>
            <a:off x="7490538" y="2623558"/>
            <a:ext cx="4923739" cy="3888893"/>
            <a:chOff x="7490538" y="2623558"/>
            <a:chExt cx="4923739" cy="3888893"/>
          </a:xfrm>
        </p:grpSpPr>
        <p:sp>
          <p:nvSpPr>
            <p:cNvPr id="3" name="Rectángulo 2"/>
            <p:cNvSpPr/>
            <p:nvPr/>
          </p:nvSpPr>
          <p:spPr>
            <a:xfrm>
              <a:off x="7633983" y="3096131"/>
              <a:ext cx="4780294" cy="3416320"/>
            </a:xfrm>
            <a:prstGeom prst="rect">
              <a:avLst/>
            </a:prstGeom>
            <a:solidFill>
              <a:schemeClr val="accent6">
                <a:lumMod val="40000"/>
                <a:lumOff val="60000"/>
              </a:schemeClr>
            </a:solidFill>
          </p:spPr>
          <p:txBody>
            <a:bodyPr wrap="square">
              <a:spAutoFit/>
            </a:bodyPr>
            <a:lstStyle/>
            <a:p>
              <a:pPr>
                <a:spcAft>
                  <a:spcPts val="0"/>
                </a:spcAft>
              </a:pPr>
              <a:r>
                <a:rPr lang="es-ES" dirty="0">
                  <a:effectLst/>
                  <a:latin typeface="Times New Roman" panose="02020603050405020304" pitchFamily="18" charset="0"/>
                  <a:ea typeface="MS Mincho"/>
                </a:rPr>
                <a:t>Ante estos mismos fracasos se pueden generar atribuciones a causas externas (el entorno) que expliquen lo que está pasando, posibilitan la esperanza y por tanto la energía vital y recuperación. La persona argumentaría reforzando su papel, y encontrando estímulos externos que puedan dar sentido a lo que está pasando (es mala suerte, relativización, quitar importancia). Según </a:t>
              </a:r>
              <a:r>
                <a:rPr lang="es-ES" dirty="0" err="1">
                  <a:effectLst/>
                  <a:latin typeface="Times New Roman" panose="02020603050405020304" pitchFamily="18" charset="0"/>
                  <a:ea typeface="MS Mincho"/>
                </a:rPr>
                <a:t>Hekhausen</a:t>
              </a:r>
              <a:r>
                <a:rPr lang="es-ES" dirty="0">
                  <a:effectLst/>
                  <a:latin typeface="Times New Roman" panose="02020603050405020304" pitchFamily="18" charset="0"/>
                  <a:ea typeface="MS Mincho"/>
                </a:rPr>
                <a:t> se pueden generar unas orientaciones hacia la esperanza (atribuciones externas que llaman a la búsqueda de más recursos). </a:t>
              </a:r>
            </a:p>
          </p:txBody>
        </p:sp>
        <p:sp>
          <p:nvSpPr>
            <p:cNvPr id="23" name="CuadroTexto 22"/>
            <p:cNvSpPr txBox="1"/>
            <p:nvPr/>
          </p:nvSpPr>
          <p:spPr>
            <a:xfrm>
              <a:off x="7811393" y="2623558"/>
              <a:ext cx="3389836" cy="369332"/>
            </a:xfrm>
            <a:prstGeom prst="rect">
              <a:avLst/>
            </a:prstGeom>
            <a:noFill/>
          </p:spPr>
          <p:txBody>
            <a:bodyPr wrap="square" rtlCol="0">
              <a:spAutoFit/>
            </a:bodyPr>
            <a:lstStyle/>
            <a:p>
              <a:r>
                <a:rPr lang="es-ES" b="1" dirty="0"/>
                <a:t>CAUSA EXTERNA + controlable</a:t>
              </a:r>
            </a:p>
          </p:txBody>
        </p:sp>
        <p:sp>
          <p:nvSpPr>
            <p:cNvPr id="18" name="Estrella de 5 puntas 17"/>
            <p:cNvSpPr/>
            <p:nvPr/>
          </p:nvSpPr>
          <p:spPr>
            <a:xfrm>
              <a:off x="7490538" y="2670557"/>
              <a:ext cx="286891" cy="275019"/>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pic>
        <p:nvPicPr>
          <p:cNvPr id="25" name="Picture 6" descr="http://4.bp.blogspot.com/-O-P5wxVz_hI/U8ISvg5wRDI/AAAAAAAArzc/_Ghw8NfYFGQ/s1600/El+lenguaje+de+los+emoticones+solonuevas.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78371" y="1485798"/>
            <a:ext cx="1124611" cy="922944"/>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8" descr="https://image.freepik.com/iconos-gratis/cara-triste_318-32735.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37350" y="1527530"/>
            <a:ext cx="915300" cy="915300"/>
          </a:xfrm>
          <a:prstGeom prst="rect">
            <a:avLst/>
          </a:prstGeom>
          <a:noFill/>
        </p:spPr>
      </p:pic>
      <p:sp>
        <p:nvSpPr>
          <p:cNvPr id="28" name="CuadroTexto 27"/>
          <p:cNvSpPr txBox="1"/>
          <p:nvPr/>
        </p:nvSpPr>
        <p:spPr>
          <a:xfrm>
            <a:off x="5005380" y="5109712"/>
            <a:ext cx="2623520" cy="830997"/>
          </a:xfrm>
          <a:prstGeom prst="rect">
            <a:avLst/>
          </a:prstGeom>
          <a:noFill/>
        </p:spPr>
        <p:txBody>
          <a:bodyPr wrap="square" rtlCol="0">
            <a:spAutoFit/>
          </a:bodyPr>
          <a:lstStyle/>
          <a:p>
            <a:r>
              <a:rPr lang="es-ES" sz="2400" dirty="0"/>
              <a:t>Posibilidades del “can”</a:t>
            </a:r>
          </a:p>
        </p:txBody>
      </p:sp>
    </p:spTree>
    <p:extLst>
      <p:ext uri="{BB962C8B-B14F-4D97-AF65-F5344CB8AC3E}">
        <p14:creationId xmlns:p14="http://schemas.microsoft.com/office/powerpoint/2010/main" val="2470403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animEffect transition="in" filter="fade">
                                      <p:cBhvr>
                                        <p:cTn id="11" dur="1000"/>
                                        <p:tgtEl>
                                          <p:spTgt spid="8194"/>
                                        </p:tgtEl>
                                      </p:cBhvr>
                                    </p:animEffect>
                                    <p:anim calcmode="lin" valueType="num">
                                      <p:cBhvr>
                                        <p:cTn id="12" dur="1000" fill="hold"/>
                                        <p:tgtEl>
                                          <p:spTgt spid="8194"/>
                                        </p:tgtEl>
                                        <p:attrNameLst>
                                          <p:attrName>ppt_x</p:attrName>
                                        </p:attrNameLst>
                                      </p:cBhvr>
                                      <p:tavLst>
                                        <p:tav tm="0">
                                          <p:val>
                                            <p:strVal val="#ppt_x"/>
                                          </p:val>
                                        </p:tav>
                                        <p:tav tm="100000">
                                          <p:val>
                                            <p:strVal val="#ppt_x"/>
                                          </p:val>
                                        </p:tav>
                                      </p:tavLst>
                                    </p:anim>
                                    <p:anim calcmode="lin" valueType="num">
                                      <p:cBhvr>
                                        <p:cTn id="13" dur="1000" fill="hold"/>
                                        <p:tgtEl>
                                          <p:spTgt spid="8194"/>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6"/>
                                        </p:tgtEl>
                                        <p:attrNameLst>
                                          <p:attrName>style.visibility</p:attrName>
                                        </p:attrNameLst>
                                      </p:cBhvr>
                                      <p:to>
                                        <p:strVal val="visible"/>
                                      </p:to>
                                    </p:set>
                                    <p:anim calcmode="lin" valueType="num">
                                      <p:cBhvr additive="base">
                                        <p:cTn id="18" dur="500" fill="hold"/>
                                        <p:tgtEl>
                                          <p:spTgt spid="26"/>
                                        </p:tgtEl>
                                        <p:attrNameLst>
                                          <p:attrName>ppt_x</p:attrName>
                                        </p:attrNameLst>
                                      </p:cBhvr>
                                      <p:tavLst>
                                        <p:tav tm="0">
                                          <p:val>
                                            <p:strVal val="#ppt_x"/>
                                          </p:val>
                                        </p:tav>
                                        <p:tav tm="100000">
                                          <p:val>
                                            <p:strVal val="#ppt_x"/>
                                          </p:val>
                                        </p:tav>
                                      </p:tavLst>
                                    </p:anim>
                                    <p:anim calcmode="lin" valueType="num">
                                      <p:cBhvr additive="base">
                                        <p:cTn id="19"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additive="base">
                                        <p:cTn id="24" dur="500" fill="hold"/>
                                        <p:tgtEl>
                                          <p:spTgt spid="25"/>
                                        </p:tgtEl>
                                        <p:attrNameLst>
                                          <p:attrName>ppt_x</p:attrName>
                                        </p:attrNameLst>
                                      </p:cBhvr>
                                      <p:tavLst>
                                        <p:tav tm="0">
                                          <p:val>
                                            <p:strVal val="#ppt_x"/>
                                          </p:val>
                                        </p:tav>
                                        <p:tav tm="100000">
                                          <p:val>
                                            <p:strVal val="#ppt_x"/>
                                          </p:val>
                                        </p:tav>
                                      </p:tavLst>
                                    </p:anim>
                                    <p:anim calcmode="lin" valueType="num">
                                      <p:cBhvr additive="base">
                                        <p:cTn id="25"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fade">
                                      <p:cBhvr>
                                        <p:cTn id="30" dur="500"/>
                                        <p:tgtEl>
                                          <p:spTgt spid="20"/>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fade">
                                      <p:cBhvr>
                                        <p:cTn id="35" dur="500"/>
                                        <p:tgtEl>
                                          <p:spTgt spid="27"/>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28"/>
                                        </p:tgtEl>
                                        <p:attrNameLst>
                                          <p:attrName>style.visibility</p:attrName>
                                        </p:attrNameLst>
                                      </p:cBhvr>
                                      <p:to>
                                        <p:strVal val="visible"/>
                                      </p:to>
                                    </p:set>
                                    <p:animEffect transition="in" filter="fade">
                                      <p:cBhvr>
                                        <p:cTn id="40" dur="1000"/>
                                        <p:tgtEl>
                                          <p:spTgt spid="28"/>
                                        </p:tgtEl>
                                      </p:cBhvr>
                                    </p:animEffect>
                                    <p:anim calcmode="lin" valueType="num">
                                      <p:cBhvr>
                                        <p:cTn id="41" dur="1000" fill="hold"/>
                                        <p:tgtEl>
                                          <p:spTgt spid="28"/>
                                        </p:tgtEl>
                                        <p:attrNameLst>
                                          <p:attrName>ppt_x</p:attrName>
                                        </p:attrNameLst>
                                      </p:cBhvr>
                                      <p:tavLst>
                                        <p:tav tm="0">
                                          <p:val>
                                            <p:strVal val="#ppt_x"/>
                                          </p:val>
                                        </p:tav>
                                        <p:tav tm="100000">
                                          <p:val>
                                            <p:strVal val="#ppt_x"/>
                                          </p:val>
                                        </p:tav>
                                      </p:tavLst>
                                    </p:anim>
                                    <p:anim calcmode="lin" valueType="num">
                                      <p:cBhvr>
                                        <p:cTn id="42"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lipse 16"/>
          <p:cNvSpPr/>
          <p:nvPr/>
        </p:nvSpPr>
        <p:spPr>
          <a:xfrm>
            <a:off x="989652" y="1669934"/>
            <a:ext cx="6121918" cy="515069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noFill/>
            </a:endParaRPr>
          </a:p>
        </p:txBody>
      </p:sp>
      <p:sp>
        <p:nvSpPr>
          <p:cNvPr id="3" name="Rectángulo 2"/>
          <p:cNvSpPr/>
          <p:nvPr/>
        </p:nvSpPr>
        <p:spPr>
          <a:xfrm>
            <a:off x="8062020" y="4542147"/>
            <a:ext cx="4144657" cy="2031325"/>
          </a:xfrm>
          <a:prstGeom prst="rect">
            <a:avLst/>
          </a:prstGeom>
        </p:spPr>
        <p:txBody>
          <a:bodyPr wrap="square">
            <a:spAutoFit/>
          </a:bodyPr>
          <a:lstStyle/>
          <a:p>
            <a:r>
              <a:rPr lang="es-ES" dirty="0">
                <a:latin typeface="Times New Roman" panose="02020603050405020304" pitchFamily="18" charset="0"/>
                <a:ea typeface="MS Mincho"/>
              </a:rPr>
              <a:t>Este nivel al ser normativo tiene un “valor” que le da justamente su carácter de obligado cumplimiento u obediencia, generando por lo tanto juicios del tipo bien/mal, y creando las bases del desarrollo moral.</a:t>
            </a:r>
          </a:p>
          <a:p>
            <a:endParaRPr lang="es-ES" dirty="0">
              <a:latin typeface="Times New Roman" panose="02020603050405020304" pitchFamily="18" charset="0"/>
            </a:endParaRPr>
          </a:p>
        </p:txBody>
      </p:sp>
      <p:sp>
        <p:nvSpPr>
          <p:cNvPr id="13" name="Rectángulo 12"/>
          <p:cNvSpPr/>
          <p:nvPr/>
        </p:nvSpPr>
        <p:spPr>
          <a:xfrm>
            <a:off x="8482358" y="1743039"/>
            <a:ext cx="3151234" cy="1200329"/>
          </a:xfrm>
          <a:prstGeom prst="rect">
            <a:avLst/>
          </a:prstGeom>
        </p:spPr>
        <p:txBody>
          <a:bodyPr wrap="square">
            <a:spAutoFit/>
          </a:bodyPr>
          <a:lstStyle/>
          <a:p>
            <a:r>
              <a:rPr lang="es-ES" b="1" dirty="0">
                <a:latin typeface="Times New Roman" panose="02020603050405020304" pitchFamily="18" charset="0"/>
                <a:ea typeface="MS Mincho"/>
              </a:rPr>
              <a:t>El nivel 2, o control secundario </a:t>
            </a:r>
            <a:r>
              <a:rPr lang="es-ES" dirty="0">
                <a:latin typeface="Times New Roman" panose="02020603050405020304" pitchFamily="18" charset="0"/>
                <a:ea typeface="MS Mincho"/>
              </a:rPr>
              <a:t>se refiere a los intentos de ajustarse uno al mundo y fluir con la corriente. </a:t>
            </a:r>
            <a:endParaRPr lang="es-ES" dirty="0"/>
          </a:p>
        </p:txBody>
      </p:sp>
      <p:sp>
        <p:nvSpPr>
          <p:cNvPr id="20" name="CuadroTexto 19"/>
          <p:cNvSpPr txBox="1"/>
          <p:nvPr/>
        </p:nvSpPr>
        <p:spPr>
          <a:xfrm>
            <a:off x="572074" y="-334579"/>
            <a:ext cx="9955249" cy="1384995"/>
          </a:xfrm>
          <a:prstGeom prst="rect">
            <a:avLst/>
          </a:prstGeom>
          <a:noFill/>
        </p:spPr>
        <p:txBody>
          <a:bodyPr wrap="square" rtlCol="0">
            <a:spAutoFit/>
          </a:bodyPr>
          <a:lstStyle/>
          <a:p>
            <a:pPr algn="ctr"/>
            <a:r>
              <a:rPr lang="es-ES" sz="2800" b="1" dirty="0"/>
              <a:t>AUTO-REGULACIÓN</a:t>
            </a:r>
          </a:p>
          <a:p>
            <a:pPr algn="ctr"/>
            <a:r>
              <a:rPr lang="es-ES" sz="2800" b="1" dirty="0"/>
              <a:t>Nivel 2: Supraindividual: Normativo y social</a:t>
            </a:r>
          </a:p>
          <a:p>
            <a:pPr algn="ctr"/>
            <a:r>
              <a:rPr lang="es-ES" sz="2800" b="1" dirty="0"/>
              <a:t>Atribuciones justificativas</a:t>
            </a:r>
          </a:p>
        </p:txBody>
      </p:sp>
      <p:grpSp>
        <p:nvGrpSpPr>
          <p:cNvPr id="23" name="Grupo 22"/>
          <p:cNvGrpSpPr/>
          <p:nvPr/>
        </p:nvGrpSpPr>
        <p:grpSpPr>
          <a:xfrm>
            <a:off x="1833023" y="1907387"/>
            <a:ext cx="6746985" cy="3840900"/>
            <a:chOff x="2782205" y="1112667"/>
            <a:chExt cx="9826525" cy="5891117"/>
          </a:xfrm>
        </p:grpSpPr>
        <p:sp>
          <p:nvSpPr>
            <p:cNvPr id="24" name="Elipse 23"/>
            <p:cNvSpPr/>
            <p:nvPr/>
          </p:nvSpPr>
          <p:spPr>
            <a:xfrm>
              <a:off x="3616007" y="2126682"/>
              <a:ext cx="5001143" cy="4877102"/>
            </a:xfrm>
            <a:prstGeom prst="ellipse">
              <a:avLst/>
            </a:prstGeom>
            <a:noFill/>
            <a:ln w="57150" cap="rnd">
              <a:solidFill>
                <a:srgbClr val="FF0000"/>
              </a:solidFill>
              <a:prstDash val="dash"/>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5" name="Llamada de nube 24"/>
            <p:cNvSpPr/>
            <p:nvPr/>
          </p:nvSpPr>
          <p:spPr>
            <a:xfrm>
              <a:off x="9081760" y="2138737"/>
              <a:ext cx="3526970" cy="1680759"/>
            </a:xfrm>
            <a:prstGeom prst="cloudCallout">
              <a:avLst>
                <a:gd name="adj1" fmla="val -40105"/>
                <a:gd name="adj2" fmla="val 23152"/>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tx1"/>
                  </a:solidFill>
                </a:rPr>
                <a:t>Atribuciones</a:t>
              </a:r>
            </a:p>
            <a:p>
              <a:pPr algn="ctr"/>
              <a:r>
                <a:rPr lang="es-ES" dirty="0">
                  <a:solidFill>
                    <a:schemeClr val="tx1"/>
                  </a:solidFill>
                </a:rPr>
                <a:t>No intencionales </a:t>
              </a:r>
            </a:p>
          </p:txBody>
        </p:sp>
        <p:pic>
          <p:nvPicPr>
            <p:cNvPr id="26" name="Picture 2" descr="https://image.freepik.com/iconos-gratis/emoticon-confundido_318-47996.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55952" y="4338412"/>
              <a:ext cx="1078170" cy="1078170"/>
            </a:xfrm>
            <a:prstGeom prst="rect">
              <a:avLst/>
            </a:prstGeom>
            <a:noFill/>
          </p:spPr>
        </p:pic>
        <p:grpSp>
          <p:nvGrpSpPr>
            <p:cNvPr id="27" name="Grupo 26"/>
            <p:cNvGrpSpPr/>
            <p:nvPr/>
          </p:nvGrpSpPr>
          <p:grpSpPr>
            <a:xfrm>
              <a:off x="2782205" y="1112667"/>
              <a:ext cx="7231592" cy="5054185"/>
              <a:chOff x="2109498" y="0"/>
              <a:chExt cx="7231592" cy="5054185"/>
            </a:xfrm>
          </p:grpSpPr>
          <p:sp>
            <p:nvSpPr>
              <p:cNvPr id="28" name="Elipse 27"/>
              <p:cNvSpPr/>
              <p:nvPr/>
            </p:nvSpPr>
            <p:spPr>
              <a:xfrm>
                <a:off x="4849617" y="2520963"/>
                <a:ext cx="1616230" cy="1497165"/>
              </a:xfrm>
              <a:prstGeom prst="ellipse">
                <a:avLst/>
              </a:prstGeom>
              <a:solidFill>
                <a:srgbClr val="FFFF00">
                  <a:alpha val="6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9" name="Elipse 28"/>
              <p:cNvSpPr/>
              <p:nvPr/>
            </p:nvSpPr>
            <p:spPr>
              <a:xfrm>
                <a:off x="4474420" y="3585833"/>
                <a:ext cx="1516886" cy="1468352"/>
              </a:xfrm>
              <a:prstGeom prst="ellipse">
                <a:avLst/>
              </a:prstGeom>
              <a:solidFill>
                <a:schemeClr val="accent1">
                  <a:lumMod val="60000"/>
                  <a:lumOff val="40000"/>
                  <a:alpha val="6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0" name="Elipse 29"/>
              <p:cNvSpPr/>
              <p:nvPr/>
            </p:nvSpPr>
            <p:spPr>
              <a:xfrm>
                <a:off x="5593943" y="3311438"/>
                <a:ext cx="1526610" cy="1468352"/>
              </a:xfrm>
              <a:prstGeom prst="ellipse">
                <a:avLst/>
              </a:prstGeom>
              <a:solidFill>
                <a:srgbClr val="FF0000">
                  <a:alpha val="6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CuadroTexto 30"/>
              <p:cNvSpPr txBox="1"/>
              <p:nvPr/>
            </p:nvSpPr>
            <p:spPr>
              <a:xfrm>
                <a:off x="4367034" y="4349062"/>
                <a:ext cx="667148" cy="155198"/>
              </a:xfrm>
              <a:prstGeom prst="rect">
                <a:avLst/>
              </a:prstGeom>
              <a:noFill/>
            </p:spPr>
            <p:txBody>
              <a:bodyPr wrap="none" rtlCol="0">
                <a:spAutoFit/>
              </a:bodyPr>
              <a:lstStyle/>
              <a:p>
                <a:r>
                  <a:rPr lang="es-ES" sz="1600" i="1" dirty="0"/>
                  <a:t>Relacionalidad</a:t>
                </a:r>
              </a:p>
            </p:txBody>
          </p:sp>
          <p:sp>
            <p:nvSpPr>
              <p:cNvPr id="32" name="Rectángulo 31"/>
              <p:cNvSpPr/>
              <p:nvPr/>
            </p:nvSpPr>
            <p:spPr>
              <a:xfrm>
                <a:off x="5164741" y="2944503"/>
                <a:ext cx="1442774" cy="155198"/>
              </a:xfrm>
              <a:prstGeom prst="rect">
                <a:avLst/>
              </a:prstGeom>
              <a:noFill/>
            </p:spPr>
            <p:txBody>
              <a:bodyPr wrap="square">
                <a:spAutoFit/>
              </a:bodyPr>
              <a:lstStyle/>
              <a:p>
                <a:r>
                  <a:rPr lang="es-ES" sz="1600" i="1" dirty="0"/>
                  <a:t>Autonomía</a:t>
                </a:r>
              </a:p>
            </p:txBody>
          </p:sp>
          <p:sp>
            <p:nvSpPr>
              <p:cNvPr id="33" name="CuadroTexto 32"/>
              <p:cNvSpPr txBox="1"/>
              <p:nvPr/>
            </p:nvSpPr>
            <p:spPr>
              <a:xfrm>
                <a:off x="5861833" y="4083526"/>
                <a:ext cx="604014" cy="155198"/>
              </a:xfrm>
              <a:prstGeom prst="rect">
                <a:avLst/>
              </a:prstGeom>
              <a:noFill/>
            </p:spPr>
            <p:txBody>
              <a:bodyPr wrap="none" rtlCol="0">
                <a:spAutoFit/>
              </a:bodyPr>
              <a:lstStyle/>
              <a:p>
                <a:r>
                  <a:rPr lang="es-ES" sz="1600" i="1" dirty="0"/>
                  <a:t>Competencia</a:t>
                </a:r>
              </a:p>
            </p:txBody>
          </p:sp>
          <p:sp>
            <p:nvSpPr>
              <p:cNvPr id="34" name="Flecha derecha 33"/>
              <p:cNvSpPr/>
              <p:nvPr/>
            </p:nvSpPr>
            <p:spPr>
              <a:xfrm>
                <a:off x="5657732" y="3459789"/>
                <a:ext cx="3683358" cy="5785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5" name="Flecha derecha 34"/>
              <p:cNvSpPr/>
              <p:nvPr/>
            </p:nvSpPr>
            <p:spPr>
              <a:xfrm rot="16200000">
                <a:off x="3786884" y="1552381"/>
                <a:ext cx="3683358" cy="5785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6" name="Flecha derecha 35"/>
              <p:cNvSpPr/>
              <p:nvPr/>
            </p:nvSpPr>
            <p:spPr>
              <a:xfrm rot="9207764">
                <a:off x="2109498" y="4287897"/>
                <a:ext cx="3683358" cy="5785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spTree>
    <p:extLst>
      <p:ext uri="{BB962C8B-B14F-4D97-AF65-F5344CB8AC3E}">
        <p14:creationId xmlns:p14="http://schemas.microsoft.com/office/powerpoint/2010/main" val="781632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p:cNvGrpSpPr/>
          <p:nvPr/>
        </p:nvGrpSpPr>
        <p:grpSpPr>
          <a:xfrm>
            <a:off x="4494780" y="1272397"/>
            <a:ext cx="3521639" cy="2979181"/>
            <a:chOff x="3022116" y="1359848"/>
            <a:chExt cx="5725452" cy="5173414"/>
          </a:xfrm>
        </p:grpSpPr>
        <p:grpSp>
          <p:nvGrpSpPr>
            <p:cNvPr id="21" name="Grupo 20"/>
            <p:cNvGrpSpPr/>
            <p:nvPr/>
          </p:nvGrpSpPr>
          <p:grpSpPr>
            <a:xfrm>
              <a:off x="3022116" y="1359848"/>
              <a:ext cx="3571994" cy="5173414"/>
              <a:chOff x="3916862" y="1062776"/>
              <a:chExt cx="3571994" cy="5173414"/>
            </a:xfrm>
          </p:grpSpPr>
          <p:grpSp>
            <p:nvGrpSpPr>
              <p:cNvPr id="16" name="Grupo 15"/>
              <p:cNvGrpSpPr/>
              <p:nvPr/>
            </p:nvGrpSpPr>
            <p:grpSpPr>
              <a:xfrm>
                <a:off x="3916862" y="2365513"/>
                <a:ext cx="3571994" cy="3870677"/>
                <a:chOff x="3732132" y="851338"/>
                <a:chExt cx="3571994" cy="3870677"/>
              </a:xfrm>
            </p:grpSpPr>
            <p:grpSp>
              <p:nvGrpSpPr>
                <p:cNvPr id="4" name="Grupo 3"/>
                <p:cNvGrpSpPr/>
                <p:nvPr/>
              </p:nvGrpSpPr>
              <p:grpSpPr>
                <a:xfrm>
                  <a:off x="4398579" y="2120853"/>
                  <a:ext cx="2280001" cy="1915120"/>
                  <a:chOff x="3029408" y="796548"/>
                  <a:chExt cx="6280919" cy="5236474"/>
                </a:xfrm>
              </p:grpSpPr>
              <p:grpSp>
                <p:nvGrpSpPr>
                  <p:cNvPr id="5" name="Grupo 4"/>
                  <p:cNvGrpSpPr/>
                  <p:nvPr/>
                </p:nvGrpSpPr>
                <p:grpSpPr>
                  <a:xfrm>
                    <a:off x="3029408" y="796548"/>
                    <a:ext cx="6280919" cy="5236474"/>
                    <a:chOff x="3431076" y="2390564"/>
                    <a:chExt cx="2223165" cy="1698662"/>
                  </a:xfrm>
                </p:grpSpPr>
                <p:sp>
                  <p:nvSpPr>
                    <p:cNvPr id="9" name="Elipse 8"/>
                    <p:cNvSpPr/>
                    <p:nvPr/>
                  </p:nvSpPr>
                  <p:spPr>
                    <a:xfrm>
                      <a:off x="3822233" y="2390564"/>
                      <a:ext cx="1404253" cy="1286896"/>
                    </a:xfrm>
                    <a:prstGeom prst="ellipse">
                      <a:avLst/>
                    </a:prstGeom>
                    <a:solidFill>
                      <a:srgbClr val="FFFF00">
                        <a:alpha val="6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400" dirty="0"/>
                    </a:p>
                  </p:txBody>
                </p:sp>
                <p:sp>
                  <p:nvSpPr>
                    <p:cNvPr id="10" name="Elipse 9"/>
                    <p:cNvSpPr/>
                    <p:nvPr/>
                  </p:nvSpPr>
                  <p:spPr>
                    <a:xfrm>
                      <a:off x="3431076" y="2797432"/>
                      <a:ext cx="1317939" cy="1262130"/>
                    </a:xfrm>
                    <a:prstGeom prst="ellipse">
                      <a:avLst/>
                    </a:prstGeom>
                    <a:solidFill>
                      <a:srgbClr val="FF0000">
                        <a:alpha val="6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400"/>
                    </a:p>
                  </p:txBody>
                </p:sp>
                <p:sp>
                  <p:nvSpPr>
                    <p:cNvPr id="11" name="Elipse 10"/>
                    <p:cNvSpPr/>
                    <p:nvPr/>
                  </p:nvSpPr>
                  <p:spPr>
                    <a:xfrm>
                      <a:off x="4327854" y="2827096"/>
                      <a:ext cx="1326387" cy="1262130"/>
                    </a:xfrm>
                    <a:prstGeom prst="ellipse">
                      <a:avLst/>
                    </a:prstGeom>
                    <a:solidFill>
                      <a:srgbClr val="00B0F0">
                        <a:alpha val="6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400"/>
                    </a:p>
                  </p:txBody>
                </p:sp>
              </p:grpSp>
              <p:sp>
                <p:nvSpPr>
                  <p:cNvPr id="6" name="CuadroTexto 5"/>
                  <p:cNvSpPr txBox="1"/>
                  <p:nvPr/>
                </p:nvSpPr>
                <p:spPr>
                  <a:xfrm>
                    <a:off x="6307130" y="4558049"/>
                    <a:ext cx="2713730" cy="650322"/>
                  </a:xfrm>
                  <a:prstGeom prst="rect">
                    <a:avLst/>
                  </a:prstGeom>
                  <a:noFill/>
                </p:spPr>
                <p:txBody>
                  <a:bodyPr wrap="none" rtlCol="0">
                    <a:spAutoFit/>
                  </a:bodyPr>
                  <a:lstStyle/>
                  <a:p>
                    <a:r>
                      <a:rPr lang="es-ES" sz="1200" i="1" dirty="0"/>
                      <a:t>Relacionalidad</a:t>
                    </a:r>
                  </a:p>
                </p:txBody>
              </p:sp>
              <p:sp>
                <p:nvSpPr>
                  <p:cNvPr id="7" name="Rectángulo 6"/>
                  <p:cNvSpPr/>
                  <p:nvPr/>
                </p:nvSpPr>
                <p:spPr>
                  <a:xfrm>
                    <a:off x="4860773" y="1312053"/>
                    <a:ext cx="3541537" cy="650322"/>
                  </a:xfrm>
                  <a:prstGeom prst="rect">
                    <a:avLst/>
                  </a:prstGeom>
                  <a:noFill/>
                </p:spPr>
                <p:txBody>
                  <a:bodyPr wrap="square">
                    <a:spAutoFit/>
                  </a:bodyPr>
                  <a:lstStyle/>
                  <a:p>
                    <a:r>
                      <a:rPr lang="es-ES" sz="1200" i="1" dirty="0"/>
                      <a:t>Autonomía</a:t>
                    </a:r>
                  </a:p>
                </p:txBody>
              </p:sp>
              <p:sp>
                <p:nvSpPr>
                  <p:cNvPr id="8" name="CuadroTexto 7"/>
                  <p:cNvSpPr txBox="1"/>
                  <p:nvPr/>
                </p:nvSpPr>
                <p:spPr>
                  <a:xfrm>
                    <a:off x="3061544" y="4455239"/>
                    <a:ext cx="2471668" cy="650322"/>
                  </a:xfrm>
                  <a:prstGeom prst="rect">
                    <a:avLst/>
                  </a:prstGeom>
                  <a:noFill/>
                </p:spPr>
                <p:txBody>
                  <a:bodyPr wrap="none" rtlCol="0">
                    <a:spAutoFit/>
                  </a:bodyPr>
                  <a:lstStyle/>
                  <a:p>
                    <a:r>
                      <a:rPr lang="es-ES" sz="1200" i="1" dirty="0"/>
                      <a:t>Competencia</a:t>
                    </a:r>
                  </a:p>
                </p:txBody>
              </p:sp>
            </p:grpSp>
            <p:sp>
              <p:nvSpPr>
                <p:cNvPr id="12" name="Elipse 11"/>
                <p:cNvSpPr/>
                <p:nvPr/>
              </p:nvSpPr>
              <p:spPr>
                <a:xfrm>
                  <a:off x="3732132" y="1372130"/>
                  <a:ext cx="3571994" cy="3349885"/>
                </a:xfrm>
                <a:prstGeom prst="ellipse">
                  <a:avLst/>
                </a:prstGeom>
                <a:noFill/>
                <a:ln w="57150" cap="rnd" cmpd="thickThin">
                  <a:solidFill>
                    <a:srgbClr val="FF0000"/>
                  </a:solidFill>
                  <a:prstDash val="dash"/>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Flecha derecha 14"/>
                <p:cNvSpPr/>
                <p:nvPr/>
              </p:nvSpPr>
              <p:spPr>
                <a:xfrm rot="16200000">
                  <a:off x="4367208" y="1791601"/>
                  <a:ext cx="2301843" cy="421318"/>
                </a:xfrm>
                <a:prstGeom prs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pic>
            <p:nvPicPr>
              <p:cNvPr id="19" name="Picture 2" descr="https://image.freepik.com/iconos-gratis/emoticon-confundido_318-47996.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76374" y="1062776"/>
                <a:ext cx="1078170" cy="1078170"/>
              </a:xfrm>
              <a:prstGeom prst="rect">
                <a:avLst/>
              </a:prstGeom>
              <a:noFill/>
            </p:spPr>
          </p:pic>
        </p:grpSp>
        <p:sp>
          <p:nvSpPr>
            <p:cNvPr id="22" name="Llamada de nube 21"/>
            <p:cNvSpPr/>
            <p:nvPr/>
          </p:nvSpPr>
          <p:spPr>
            <a:xfrm>
              <a:off x="5359798" y="1883281"/>
              <a:ext cx="3387770" cy="1644367"/>
            </a:xfrm>
            <a:prstGeom prst="cloudCallout">
              <a:avLst>
                <a:gd name="adj1" fmla="val -17076"/>
                <a:gd name="adj2" fmla="val 31485"/>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b="1" dirty="0">
                  <a:solidFill>
                    <a:schemeClr val="tx1"/>
                  </a:solidFill>
                </a:rPr>
                <a:t>Atribuciones</a:t>
              </a:r>
            </a:p>
            <a:p>
              <a:pPr algn="ctr"/>
              <a:r>
                <a:rPr lang="es-ES" sz="1400" dirty="0">
                  <a:solidFill>
                    <a:schemeClr val="tx1"/>
                  </a:solidFill>
                </a:rPr>
                <a:t>No Intencionalidad</a:t>
              </a:r>
            </a:p>
            <a:p>
              <a:pPr algn="ctr"/>
              <a:r>
                <a:rPr lang="es-ES" sz="1400" dirty="0">
                  <a:solidFill>
                    <a:schemeClr val="tx1"/>
                  </a:solidFill>
                </a:rPr>
                <a:t>**Retribución</a:t>
              </a:r>
            </a:p>
          </p:txBody>
        </p:sp>
      </p:grpSp>
      <p:sp>
        <p:nvSpPr>
          <p:cNvPr id="20" name="CuadroTexto 19"/>
          <p:cNvSpPr txBox="1"/>
          <p:nvPr/>
        </p:nvSpPr>
        <p:spPr>
          <a:xfrm>
            <a:off x="1566872" y="46794"/>
            <a:ext cx="8220358" cy="954107"/>
          </a:xfrm>
          <a:prstGeom prst="rect">
            <a:avLst/>
          </a:prstGeom>
          <a:noFill/>
        </p:spPr>
        <p:txBody>
          <a:bodyPr wrap="square" rtlCol="0">
            <a:spAutoFit/>
          </a:bodyPr>
          <a:lstStyle/>
          <a:p>
            <a:pPr algn="ctr"/>
            <a:r>
              <a:rPr lang="es-ES" sz="2800" b="1" dirty="0"/>
              <a:t>AUTO-REGULACIÓN</a:t>
            </a:r>
          </a:p>
          <a:p>
            <a:pPr algn="ctr"/>
            <a:r>
              <a:rPr lang="es-ES" sz="2800" b="1" dirty="0"/>
              <a:t>Nivel 2: Supraindividual // Atribuciones justificativas</a:t>
            </a:r>
          </a:p>
        </p:txBody>
      </p:sp>
      <p:grpSp>
        <p:nvGrpSpPr>
          <p:cNvPr id="27" name="Grupo 26"/>
          <p:cNvGrpSpPr/>
          <p:nvPr/>
        </p:nvGrpSpPr>
        <p:grpSpPr>
          <a:xfrm>
            <a:off x="143231" y="2967245"/>
            <a:ext cx="3671198" cy="3046449"/>
            <a:chOff x="-563077" y="3408046"/>
            <a:chExt cx="3671198" cy="3046449"/>
          </a:xfrm>
        </p:grpSpPr>
        <p:sp>
          <p:nvSpPr>
            <p:cNvPr id="17" name="Rectángulo 16"/>
            <p:cNvSpPr/>
            <p:nvPr/>
          </p:nvSpPr>
          <p:spPr>
            <a:xfrm>
              <a:off x="-561364" y="3899950"/>
              <a:ext cx="3092473" cy="2554545"/>
            </a:xfrm>
            <a:prstGeom prst="rect">
              <a:avLst/>
            </a:prstGeom>
            <a:solidFill>
              <a:schemeClr val="accent3">
                <a:lumMod val="40000"/>
                <a:lumOff val="60000"/>
              </a:schemeClr>
            </a:solidFill>
          </p:spPr>
          <p:txBody>
            <a:bodyPr wrap="square">
              <a:spAutoFit/>
            </a:bodyPr>
            <a:lstStyle/>
            <a:p>
              <a:r>
                <a:rPr lang="es-ES" sz="1600" dirty="0">
                  <a:latin typeface="Times New Roman" panose="02020603050405020304" pitchFamily="18" charset="0"/>
                </a:rPr>
                <a:t>Cuando un comportamiento que no respeta la norma es percibido como intencional, y por lo tanto responsabilidad total de la persona (menores), </a:t>
              </a:r>
              <a:r>
                <a:rPr lang="es-ES" sz="1600" b="1" u="sng" dirty="0">
                  <a:latin typeface="Times New Roman" panose="02020603050405020304" pitchFamily="18" charset="0"/>
                </a:rPr>
                <a:t>creará una actitud de desafío</a:t>
              </a:r>
              <a:r>
                <a:rPr lang="es-ES" sz="1600" dirty="0">
                  <a:latin typeface="Times New Roman" panose="02020603050405020304" pitchFamily="18" charset="0"/>
                </a:rPr>
                <a:t> (emociones de activación) regulada por el castigo ante la norma incumplida; o puede crear un </a:t>
              </a:r>
              <a:r>
                <a:rPr lang="es-ES" sz="1600" b="1" u="sng" dirty="0">
                  <a:latin typeface="Times New Roman" panose="02020603050405020304" pitchFamily="18" charset="0"/>
                </a:rPr>
                <a:t>sentimiento de culpa </a:t>
              </a:r>
              <a:r>
                <a:rPr lang="es-ES" sz="1600" dirty="0">
                  <a:latin typeface="Times New Roman" panose="02020603050405020304" pitchFamily="18" charset="0"/>
                </a:rPr>
                <a:t>(emociones de desactivación).</a:t>
              </a:r>
              <a:endParaRPr lang="es-ES" sz="1600" dirty="0"/>
            </a:p>
          </p:txBody>
        </p:sp>
        <p:sp>
          <p:nvSpPr>
            <p:cNvPr id="25" name="Rectángulo 24"/>
            <p:cNvSpPr/>
            <p:nvPr/>
          </p:nvSpPr>
          <p:spPr>
            <a:xfrm>
              <a:off x="-563077" y="3408046"/>
              <a:ext cx="3671198" cy="400110"/>
            </a:xfrm>
            <a:prstGeom prst="rect">
              <a:avLst/>
            </a:prstGeom>
          </p:spPr>
          <p:txBody>
            <a:bodyPr wrap="none">
              <a:spAutoFit/>
            </a:bodyPr>
            <a:lstStyle/>
            <a:p>
              <a:r>
                <a:rPr lang="es-ES" sz="2000" b="1" dirty="0">
                  <a:solidFill>
                    <a:srgbClr val="FF0000"/>
                  </a:solidFill>
                  <a:latin typeface="Times New Roman" panose="02020603050405020304" pitchFamily="18" charset="0"/>
                </a:rPr>
                <a:t>Atribuciones de intencionalidad</a:t>
              </a:r>
            </a:p>
          </p:txBody>
        </p:sp>
      </p:grpSp>
      <p:grpSp>
        <p:nvGrpSpPr>
          <p:cNvPr id="28" name="Grupo 27"/>
          <p:cNvGrpSpPr/>
          <p:nvPr/>
        </p:nvGrpSpPr>
        <p:grpSpPr>
          <a:xfrm>
            <a:off x="7499952" y="2943459"/>
            <a:ext cx="4622461" cy="3088858"/>
            <a:chOff x="7342576" y="3007072"/>
            <a:chExt cx="4622461" cy="3088858"/>
          </a:xfrm>
        </p:grpSpPr>
        <p:sp>
          <p:nvSpPr>
            <p:cNvPr id="24" name="Rectángulo 23"/>
            <p:cNvSpPr/>
            <p:nvPr/>
          </p:nvSpPr>
          <p:spPr>
            <a:xfrm>
              <a:off x="8423464" y="3541385"/>
              <a:ext cx="3533833" cy="2554545"/>
            </a:xfrm>
            <a:prstGeom prst="rect">
              <a:avLst/>
            </a:prstGeom>
            <a:solidFill>
              <a:schemeClr val="accent6">
                <a:lumMod val="20000"/>
                <a:lumOff val="80000"/>
              </a:schemeClr>
            </a:solidFill>
          </p:spPr>
          <p:txBody>
            <a:bodyPr wrap="square">
              <a:spAutoFit/>
            </a:bodyPr>
            <a:lstStyle/>
            <a:p>
              <a:r>
                <a:rPr lang="es-ES" sz="1600" dirty="0">
                  <a:latin typeface="Times New Roman" panose="02020603050405020304" pitchFamily="18" charset="0"/>
                </a:rPr>
                <a:t>Las atribuciones explicativas de no-intencionalidad pero sí de responsabilidad de la persona en el incumplimiento de la normativa, con mención específica a mecanismos de control para remediarlo, y eximiendo su intencionalidad en el acto. Esto aumentará la conciencia de la situación, y creará las posibilidades de intentarlo de nuevo.</a:t>
              </a:r>
            </a:p>
          </p:txBody>
        </p:sp>
        <p:sp>
          <p:nvSpPr>
            <p:cNvPr id="18" name="Rectángulo 17"/>
            <p:cNvSpPr/>
            <p:nvPr/>
          </p:nvSpPr>
          <p:spPr>
            <a:xfrm>
              <a:off x="7958812" y="3007072"/>
              <a:ext cx="4006225" cy="400110"/>
            </a:xfrm>
            <a:prstGeom prst="rect">
              <a:avLst/>
            </a:prstGeom>
          </p:spPr>
          <p:txBody>
            <a:bodyPr wrap="none">
              <a:spAutoFit/>
            </a:bodyPr>
            <a:lstStyle/>
            <a:p>
              <a:r>
                <a:rPr lang="es-ES" sz="2000" b="1" dirty="0">
                  <a:latin typeface="Times New Roman" panose="02020603050405020304" pitchFamily="18" charset="0"/>
                </a:rPr>
                <a:t>Atribuciones de no intencionalidad</a:t>
              </a:r>
            </a:p>
          </p:txBody>
        </p:sp>
        <p:sp>
          <p:nvSpPr>
            <p:cNvPr id="26" name="Estrella de 5 puntas 25"/>
            <p:cNvSpPr/>
            <p:nvPr/>
          </p:nvSpPr>
          <p:spPr>
            <a:xfrm>
              <a:off x="7342576" y="3285553"/>
              <a:ext cx="286891" cy="275019"/>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pic>
        <p:nvPicPr>
          <p:cNvPr id="29" name="Picture 6" descr="http://4.bp.blogspot.com/-O-P5wxVz_hI/U8ISvg5wRDI/AAAAAAAArzc/_Ghw8NfYFGQ/s1600/El+lenguaje+de+los+emoticones+solonueva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07428" y="1978657"/>
            <a:ext cx="954492" cy="783331"/>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8" descr="https://image.freepik.com/iconos-gratis/cara-triste_318-32735.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67187" y="2154480"/>
            <a:ext cx="683205" cy="683205"/>
          </a:xfrm>
          <a:prstGeom prst="rect">
            <a:avLst/>
          </a:prstGeom>
          <a:noFill/>
        </p:spPr>
      </p:pic>
      <p:sp>
        <p:nvSpPr>
          <p:cNvPr id="3" name="Rectángulo 2"/>
          <p:cNvSpPr/>
          <p:nvPr/>
        </p:nvSpPr>
        <p:spPr>
          <a:xfrm>
            <a:off x="3973420" y="4774602"/>
            <a:ext cx="3725588" cy="1200329"/>
          </a:xfrm>
          <a:prstGeom prst="rect">
            <a:avLst/>
          </a:prstGeom>
        </p:spPr>
        <p:txBody>
          <a:bodyPr wrap="square">
            <a:spAutoFit/>
          </a:bodyPr>
          <a:lstStyle/>
          <a:p>
            <a:r>
              <a:rPr lang="es-ES" dirty="0">
                <a:latin typeface="Times New Roman" panose="02020603050405020304" pitchFamily="18" charset="0"/>
              </a:rPr>
              <a:t>Las atribuciones deben </a:t>
            </a:r>
            <a:r>
              <a:rPr lang="es-ES" b="1" u="sng" dirty="0">
                <a:latin typeface="Times New Roman" panose="02020603050405020304" pitchFamily="18" charset="0"/>
              </a:rPr>
              <a:t>generar nuevas posibilidades de acción,</a:t>
            </a:r>
            <a:r>
              <a:rPr lang="es-ES" dirty="0">
                <a:latin typeface="Times New Roman" panose="02020603050405020304" pitchFamily="18" charset="0"/>
              </a:rPr>
              <a:t> desde la confianza y la atribución de responsabilidad de manera positiva</a:t>
            </a:r>
            <a:endParaRPr lang="es-ES" dirty="0"/>
          </a:p>
        </p:txBody>
      </p:sp>
      <p:sp>
        <p:nvSpPr>
          <p:cNvPr id="31" name="CuadroTexto 30"/>
          <p:cNvSpPr txBox="1"/>
          <p:nvPr/>
        </p:nvSpPr>
        <p:spPr>
          <a:xfrm>
            <a:off x="4267201" y="6359236"/>
            <a:ext cx="2784764" cy="369332"/>
          </a:xfrm>
          <a:prstGeom prst="rect">
            <a:avLst/>
          </a:prstGeom>
          <a:noFill/>
        </p:spPr>
        <p:txBody>
          <a:bodyPr wrap="square" rtlCol="0">
            <a:spAutoFit/>
          </a:bodyPr>
          <a:lstStyle/>
          <a:p>
            <a:r>
              <a:rPr lang="es-ES" dirty="0"/>
              <a:t>Posibilidades del “try”</a:t>
            </a:r>
          </a:p>
        </p:txBody>
      </p:sp>
      <p:sp>
        <p:nvSpPr>
          <p:cNvPr id="13" name="Elipse 12"/>
          <p:cNvSpPr/>
          <p:nvPr/>
        </p:nvSpPr>
        <p:spPr>
          <a:xfrm>
            <a:off x="3722239" y="1867526"/>
            <a:ext cx="3483015" cy="28663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111779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7"/>
                                        </p:tgtEl>
                                        <p:attrNameLst>
                                          <p:attrName>style.visibility</p:attrName>
                                        </p:attrNameLst>
                                      </p:cBhvr>
                                      <p:to>
                                        <p:strVal val="visible"/>
                                      </p:to>
                                    </p:set>
                                    <p:anim calcmode="lin" valueType="num">
                                      <p:cBhvr additive="base">
                                        <p:cTn id="15" dur="500" fill="hold"/>
                                        <p:tgtEl>
                                          <p:spTgt spid="27"/>
                                        </p:tgtEl>
                                        <p:attrNameLst>
                                          <p:attrName>ppt_x</p:attrName>
                                        </p:attrNameLst>
                                      </p:cBhvr>
                                      <p:tavLst>
                                        <p:tav tm="0">
                                          <p:val>
                                            <p:strVal val="#ppt_x"/>
                                          </p:val>
                                        </p:tav>
                                        <p:tav tm="100000">
                                          <p:val>
                                            <p:strVal val="#ppt_x"/>
                                          </p:val>
                                        </p:tav>
                                      </p:tavLst>
                                    </p:anim>
                                    <p:anim calcmode="lin" valueType="num">
                                      <p:cBhvr additive="base">
                                        <p:cTn id="1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8"/>
                                        </p:tgtEl>
                                        <p:attrNameLst>
                                          <p:attrName>style.visibility</p:attrName>
                                        </p:attrNameLst>
                                      </p:cBhvr>
                                      <p:to>
                                        <p:strVal val="visible"/>
                                      </p:to>
                                    </p:set>
                                    <p:anim calcmode="lin" valueType="num">
                                      <p:cBhvr additive="base">
                                        <p:cTn id="25" dur="500" fill="hold"/>
                                        <p:tgtEl>
                                          <p:spTgt spid="28"/>
                                        </p:tgtEl>
                                        <p:attrNameLst>
                                          <p:attrName>ppt_x</p:attrName>
                                        </p:attrNameLst>
                                      </p:cBhvr>
                                      <p:tavLst>
                                        <p:tav tm="0">
                                          <p:val>
                                            <p:strVal val="#ppt_x"/>
                                          </p:val>
                                        </p:tav>
                                        <p:tav tm="100000">
                                          <p:val>
                                            <p:strVal val="#ppt_x"/>
                                          </p:val>
                                        </p:tav>
                                      </p:tavLst>
                                    </p:anim>
                                    <p:anim calcmode="lin" valueType="num">
                                      <p:cBhvr additive="base">
                                        <p:cTn id="2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1000"/>
                                        <p:tgtEl>
                                          <p:spTgt spid="3"/>
                                        </p:tgtEl>
                                      </p:cBhvr>
                                    </p:animEffect>
                                    <p:anim calcmode="lin" valueType="num">
                                      <p:cBhvr>
                                        <p:cTn id="32" dur="1000" fill="hold"/>
                                        <p:tgtEl>
                                          <p:spTgt spid="3"/>
                                        </p:tgtEl>
                                        <p:attrNameLst>
                                          <p:attrName>ppt_x</p:attrName>
                                        </p:attrNameLst>
                                      </p:cBhvr>
                                      <p:tavLst>
                                        <p:tav tm="0">
                                          <p:val>
                                            <p:strVal val="#ppt_x"/>
                                          </p:val>
                                        </p:tav>
                                        <p:tav tm="100000">
                                          <p:val>
                                            <p:strVal val="#ppt_x"/>
                                          </p:val>
                                        </p:tav>
                                      </p:tavLst>
                                    </p:anim>
                                    <p:anim calcmode="lin" valueType="num">
                                      <p:cBhvr>
                                        <p:cTn id="3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p:cNvGrpSpPr/>
          <p:nvPr/>
        </p:nvGrpSpPr>
        <p:grpSpPr>
          <a:xfrm>
            <a:off x="3963783" y="2252519"/>
            <a:ext cx="3195642" cy="4316781"/>
            <a:chOff x="3916862" y="923045"/>
            <a:chExt cx="3571994" cy="5313145"/>
          </a:xfrm>
        </p:grpSpPr>
        <p:grpSp>
          <p:nvGrpSpPr>
            <p:cNvPr id="16" name="Grupo 15"/>
            <p:cNvGrpSpPr/>
            <p:nvPr/>
          </p:nvGrpSpPr>
          <p:grpSpPr>
            <a:xfrm>
              <a:off x="3916862" y="2365513"/>
              <a:ext cx="3571994" cy="3870677"/>
              <a:chOff x="3732132" y="851338"/>
              <a:chExt cx="3571994" cy="3870677"/>
            </a:xfrm>
          </p:grpSpPr>
          <p:grpSp>
            <p:nvGrpSpPr>
              <p:cNvPr id="4" name="Grupo 3"/>
              <p:cNvGrpSpPr/>
              <p:nvPr/>
            </p:nvGrpSpPr>
            <p:grpSpPr>
              <a:xfrm>
                <a:off x="4398579" y="2120853"/>
                <a:ext cx="2280001" cy="1915120"/>
                <a:chOff x="3029408" y="796548"/>
                <a:chExt cx="6280919" cy="5236474"/>
              </a:xfrm>
            </p:grpSpPr>
            <p:grpSp>
              <p:nvGrpSpPr>
                <p:cNvPr id="5" name="Grupo 4"/>
                <p:cNvGrpSpPr/>
                <p:nvPr/>
              </p:nvGrpSpPr>
              <p:grpSpPr>
                <a:xfrm>
                  <a:off x="3029408" y="796548"/>
                  <a:ext cx="6280919" cy="5236474"/>
                  <a:chOff x="3431076" y="2390564"/>
                  <a:chExt cx="2223165" cy="1698662"/>
                </a:xfrm>
              </p:grpSpPr>
              <p:sp>
                <p:nvSpPr>
                  <p:cNvPr id="9" name="Elipse 8"/>
                  <p:cNvSpPr/>
                  <p:nvPr/>
                </p:nvSpPr>
                <p:spPr>
                  <a:xfrm>
                    <a:off x="3822233" y="2390564"/>
                    <a:ext cx="1404253" cy="1286896"/>
                  </a:xfrm>
                  <a:prstGeom prst="ellipse">
                    <a:avLst/>
                  </a:prstGeom>
                  <a:solidFill>
                    <a:srgbClr val="FFFF00">
                      <a:alpha val="6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400" dirty="0"/>
                  </a:p>
                </p:txBody>
              </p:sp>
              <p:sp>
                <p:nvSpPr>
                  <p:cNvPr id="10" name="Elipse 9"/>
                  <p:cNvSpPr/>
                  <p:nvPr/>
                </p:nvSpPr>
                <p:spPr>
                  <a:xfrm>
                    <a:off x="3431076" y="2797432"/>
                    <a:ext cx="1317939" cy="1262130"/>
                  </a:xfrm>
                  <a:prstGeom prst="ellipse">
                    <a:avLst/>
                  </a:prstGeom>
                  <a:solidFill>
                    <a:srgbClr val="FF0000">
                      <a:alpha val="6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400"/>
                  </a:p>
                </p:txBody>
              </p:sp>
              <p:sp>
                <p:nvSpPr>
                  <p:cNvPr id="11" name="Elipse 10"/>
                  <p:cNvSpPr/>
                  <p:nvPr/>
                </p:nvSpPr>
                <p:spPr>
                  <a:xfrm>
                    <a:off x="4327854" y="2827096"/>
                    <a:ext cx="1326387" cy="1262130"/>
                  </a:xfrm>
                  <a:prstGeom prst="ellipse">
                    <a:avLst/>
                  </a:prstGeom>
                  <a:solidFill>
                    <a:srgbClr val="00B0F0">
                      <a:alpha val="6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400"/>
                  </a:p>
                </p:txBody>
              </p:sp>
            </p:grpSp>
            <p:sp>
              <p:nvSpPr>
                <p:cNvPr id="6" name="CuadroTexto 5"/>
                <p:cNvSpPr txBox="1"/>
                <p:nvPr/>
              </p:nvSpPr>
              <p:spPr>
                <a:xfrm>
                  <a:off x="6307130" y="4558049"/>
                  <a:ext cx="2713730" cy="650322"/>
                </a:xfrm>
                <a:prstGeom prst="rect">
                  <a:avLst/>
                </a:prstGeom>
                <a:noFill/>
              </p:spPr>
              <p:txBody>
                <a:bodyPr wrap="none" rtlCol="0">
                  <a:spAutoFit/>
                </a:bodyPr>
                <a:lstStyle/>
                <a:p>
                  <a:r>
                    <a:rPr lang="es-ES" sz="1200" i="1" dirty="0"/>
                    <a:t>Relacionalidad</a:t>
                  </a:r>
                </a:p>
              </p:txBody>
            </p:sp>
            <p:sp>
              <p:nvSpPr>
                <p:cNvPr id="7" name="Rectángulo 6"/>
                <p:cNvSpPr/>
                <p:nvPr/>
              </p:nvSpPr>
              <p:spPr>
                <a:xfrm>
                  <a:off x="4860773" y="1312053"/>
                  <a:ext cx="3541537" cy="650322"/>
                </a:xfrm>
                <a:prstGeom prst="rect">
                  <a:avLst/>
                </a:prstGeom>
                <a:noFill/>
              </p:spPr>
              <p:txBody>
                <a:bodyPr wrap="square">
                  <a:spAutoFit/>
                </a:bodyPr>
                <a:lstStyle/>
                <a:p>
                  <a:r>
                    <a:rPr lang="es-ES" sz="1200" i="1" dirty="0"/>
                    <a:t>Autonomía</a:t>
                  </a:r>
                </a:p>
              </p:txBody>
            </p:sp>
            <p:sp>
              <p:nvSpPr>
                <p:cNvPr id="8" name="CuadroTexto 7"/>
                <p:cNvSpPr txBox="1"/>
                <p:nvPr/>
              </p:nvSpPr>
              <p:spPr>
                <a:xfrm>
                  <a:off x="3061544" y="4455239"/>
                  <a:ext cx="2471668" cy="650322"/>
                </a:xfrm>
                <a:prstGeom prst="rect">
                  <a:avLst/>
                </a:prstGeom>
                <a:noFill/>
              </p:spPr>
              <p:txBody>
                <a:bodyPr wrap="none" rtlCol="0">
                  <a:spAutoFit/>
                </a:bodyPr>
                <a:lstStyle/>
                <a:p>
                  <a:r>
                    <a:rPr lang="es-ES" sz="1200" i="1" dirty="0"/>
                    <a:t>Competencia</a:t>
                  </a:r>
                </a:p>
              </p:txBody>
            </p:sp>
          </p:grpSp>
          <p:sp>
            <p:nvSpPr>
              <p:cNvPr id="12" name="Elipse 11"/>
              <p:cNvSpPr/>
              <p:nvPr/>
            </p:nvSpPr>
            <p:spPr>
              <a:xfrm>
                <a:off x="3732132" y="1372130"/>
                <a:ext cx="3571994" cy="3349885"/>
              </a:xfrm>
              <a:prstGeom prst="ellipse">
                <a:avLst/>
              </a:prstGeom>
              <a:noFill/>
              <a:ln w="57150" cap="rnd" cmpd="thickThin">
                <a:solidFill>
                  <a:srgbClr val="FF0000"/>
                </a:solidFill>
                <a:prstDash val="dash"/>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Flecha derecha 14"/>
              <p:cNvSpPr/>
              <p:nvPr/>
            </p:nvSpPr>
            <p:spPr>
              <a:xfrm rot="16200000">
                <a:off x="4367208" y="1791601"/>
                <a:ext cx="2301843" cy="421318"/>
              </a:xfrm>
              <a:prstGeom prs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pic>
          <p:nvPicPr>
            <p:cNvPr id="19" name="Picture 2" descr="https://image.freepik.com/iconos-gratis/emoticon-confundido_318-47996.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8113" y="923045"/>
              <a:ext cx="1078170" cy="1078171"/>
            </a:xfrm>
            <a:prstGeom prst="rect">
              <a:avLst/>
            </a:prstGeom>
            <a:noFill/>
          </p:spPr>
        </p:pic>
      </p:grpSp>
      <p:sp>
        <p:nvSpPr>
          <p:cNvPr id="20" name="CuadroTexto 19"/>
          <p:cNvSpPr txBox="1"/>
          <p:nvPr/>
        </p:nvSpPr>
        <p:spPr>
          <a:xfrm>
            <a:off x="835476" y="82292"/>
            <a:ext cx="9955249" cy="954107"/>
          </a:xfrm>
          <a:prstGeom prst="rect">
            <a:avLst/>
          </a:prstGeom>
          <a:noFill/>
        </p:spPr>
        <p:txBody>
          <a:bodyPr wrap="square" rtlCol="0">
            <a:spAutoFit/>
          </a:bodyPr>
          <a:lstStyle/>
          <a:p>
            <a:pPr algn="ctr"/>
            <a:r>
              <a:rPr lang="es-ES" sz="2800" b="1" dirty="0"/>
              <a:t>AUTO-REGULACIÓN</a:t>
            </a:r>
          </a:p>
          <a:p>
            <a:pPr algn="ctr"/>
            <a:r>
              <a:rPr lang="es-ES" sz="2800" b="1" dirty="0"/>
              <a:t>Nivel 3: Conciencia de control // Atribuciones de reflexión</a:t>
            </a:r>
          </a:p>
        </p:txBody>
      </p:sp>
      <p:sp>
        <p:nvSpPr>
          <p:cNvPr id="23" name="Rectángulo 22"/>
          <p:cNvSpPr/>
          <p:nvPr/>
        </p:nvSpPr>
        <p:spPr>
          <a:xfrm>
            <a:off x="1149927" y="1133876"/>
            <a:ext cx="9157855" cy="1200329"/>
          </a:xfrm>
          <a:prstGeom prst="rect">
            <a:avLst/>
          </a:prstGeom>
          <a:solidFill>
            <a:schemeClr val="accent6">
              <a:lumMod val="20000"/>
              <a:lumOff val="80000"/>
            </a:schemeClr>
          </a:solidFill>
        </p:spPr>
        <p:txBody>
          <a:bodyPr wrap="square">
            <a:spAutoFit/>
          </a:bodyPr>
          <a:lstStyle/>
          <a:p>
            <a:r>
              <a:rPr lang="es-ES" dirty="0">
                <a:effectLst/>
                <a:latin typeface="Times New Roman" panose="02020603050405020304" pitchFamily="18" charset="0"/>
                <a:ea typeface="MS Mincho"/>
              </a:rPr>
              <a:t>Las atribuciones que llevan a un estado de regulación autónomo son personales, de responsabilidad, y dan lugar a su corrección y satisfacción posterior, y a un nuevo aprendizaje. Atribuciones de percepción  de ser uno mismo quien determina el significado de las atribuciones y su control.</a:t>
            </a:r>
            <a:endParaRPr lang="es-ES" dirty="0"/>
          </a:p>
        </p:txBody>
      </p:sp>
      <p:sp>
        <p:nvSpPr>
          <p:cNvPr id="24" name="Rectángulo 23"/>
          <p:cNvSpPr/>
          <p:nvPr/>
        </p:nvSpPr>
        <p:spPr>
          <a:xfrm>
            <a:off x="7777518" y="3500338"/>
            <a:ext cx="3957145" cy="2062103"/>
          </a:xfrm>
          <a:prstGeom prst="rect">
            <a:avLst/>
          </a:prstGeom>
        </p:spPr>
        <p:txBody>
          <a:bodyPr wrap="square">
            <a:spAutoFit/>
          </a:bodyPr>
          <a:lstStyle/>
          <a:p>
            <a:r>
              <a:rPr lang="es-ES" sz="1600" dirty="0">
                <a:effectLst/>
                <a:latin typeface="Times New Roman" panose="02020603050405020304" pitchFamily="18" charset="0"/>
                <a:ea typeface="MS Mincho"/>
              </a:rPr>
              <a:t>Las atribuciones que llevan a un estado de justificación por ser realizadas por cumplimiento “personal”, ha habido una </a:t>
            </a:r>
            <a:r>
              <a:rPr lang="es-ES" sz="1600" b="1" u="sng" dirty="0">
                <a:effectLst/>
                <a:latin typeface="Times New Roman" panose="02020603050405020304" pitchFamily="18" charset="0"/>
                <a:ea typeface="MS Mincho"/>
              </a:rPr>
              <a:t>introyección</a:t>
            </a:r>
            <a:r>
              <a:rPr lang="es-ES" sz="1600" dirty="0">
                <a:effectLst/>
                <a:latin typeface="Times New Roman" panose="02020603050405020304" pitchFamily="18" charset="0"/>
                <a:ea typeface="MS Mincho"/>
              </a:rPr>
              <a:t> de normas y valores, faltando conciencia sobre la responsabilidad de las consecuencias del cumplimiento normativo con el entorno (situación de títere). Estilo controlado</a:t>
            </a:r>
            <a:endParaRPr lang="es-ES" sz="1600" dirty="0"/>
          </a:p>
        </p:txBody>
      </p:sp>
      <p:sp>
        <p:nvSpPr>
          <p:cNvPr id="25" name="Rectángulo 24"/>
          <p:cNvSpPr/>
          <p:nvPr/>
        </p:nvSpPr>
        <p:spPr>
          <a:xfrm>
            <a:off x="225363" y="3521387"/>
            <a:ext cx="3957145" cy="1569660"/>
          </a:xfrm>
          <a:prstGeom prst="rect">
            <a:avLst/>
          </a:prstGeom>
        </p:spPr>
        <p:txBody>
          <a:bodyPr wrap="square">
            <a:spAutoFit/>
          </a:bodyPr>
          <a:lstStyle/>
          <a:p>
            <a:r>
              <a:rPr lang="es-ES" sz="1600" dirty="0">
                <a:effectLst/>
                <a:latin typeface="Times New Roman" panose="02020603050405020304" pitchFamily="18" charset="0"/>
                <a:ea typeface="MS Mincho"/>
              </a:rPr>
              <a:t>Las atribuciones que llevan a un estado de justificación por ser realizadas por </a:t>
            </a:r>
            <a:r>
              <a:rPr lang="es-ES" sz="1600" b="1" u="sng" dirty="0">
                <a:effectLst/>
                <a:latin typeface="Times New Roman" panose="02020603050405020304" pitchFamily="18" charset="0"/>
                <a:ea typeface="MS Mincho"/>
              </a:rPr>
              <a:t>cumplimiento a la autoridad</a:t>
            </a:r>
            <a:r>
              <a:rPr lang="es-ES" sz="1600" dirty="0">
                <a:effectLst/>
                <a:latin typeface="Times New Roman" panose="02020603050405020304" pitchFamily="18" charset="0"/>
                <a:ea typeface="MS Mincho"/>
              </a:rPr>
              <a:t>, ignorando un posicionamiento del self, y logrando una recompensa o evitación de castigo por cumplirlas. Estilo </a:t>
            </a:r>
            <a:r>
              <a:rPr lang="es-ES" sz="1600" dirty="0" err="1">
                <a:effectLst/>
                <a:latin typeface="Times New Roman" panose="02020603050405020304" pitchFamily="18" charset="0"/>
                <a:ea typeface="MS Mincho"/>
              </a:rPr>
              <a:t>amotivacional</a:t>
            </a:r>
            <a:endParaRPr lang="es-ES" sz="1600" dirty="0"/>
          </a:p>
        </p:txBody>
      </p:sp>
      <p:grpSp>
        <p:nvGrpSpPr>
          <p:cNvPr id="14" name="Grupo 13"/>
          <p:cNvGrpSpPr/>
          <p:nvPr/>
        </p:nvGrpSpPr>
        <p:grpSpPr>
          <a:xfrm>
            <a:off x="2997890" y="3267985"/>
            <a:ext cx="5127428" cy="3845822"/>
            <a:chOff x="2723737" y="3574245"/>
            <a:chExt cx="5127428" cy="3845822"/>
          </a:xfrm>
        </p:grpSpPr>
        <p:sp>
          <p:nvSpPr>
            <p:cNvPr id="2" name="Elipse 1"/>
            <p:cNvSpPr/>
            <p:nvPr/>
          </p:nvSpPr>
          <p:spPr>
            <a:xfrm>
              <a:off x="3422557" y="3642151"/>
              <a:ext cx="3729789" cy="37779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Elipse 2"/>
            <p:cNvSpPr/>
            <p:nvPr/>
          </p:nvSpPr>
          <p:spPr>
            <a:xfrm>
              <a:off x="2723737" y="3574245"/>
              <a:ext cx="5127428" cy="3738389"/>
            </a:xfrm>
            <a:prstGeom prst="ellipse">
              <a:avLst/>
            </a:prstGeom>
            <a:noFill/>
            <a:ln w="571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Tree>
    <p:extLst>
      <p:ext uri="{BB962C8B-B14F-4D97-AF65-F5344CB8AC3E}">
        <p14:creationId xmlns:p14="http://schemas.microsoft.com/office/powerpoint/2010/main" val="936178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ppt_x"/>
                                          </p:val>
                                        </p:tav>
                                        <p:tav tm="100000">
                                          <p:val>
                                            <p:strVal val="#ppt_x"/>
                                          </p:val>
                                        </p:tav>
                                      </p:tavLst>
                                    </p:anim>
                                    <p:anim calcmode="lin" valueType="num">
                                      <p:cBhvr additive="base">
                                        <p:cTn id="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additive="base">
                                        <p:cTn id="13" dur="500" fill="hold"/>
                                        <p:tgtEl>
                                          <p:spTgt spid="24"/>
                                        </p:tgtEl>
                                        <p:attrNameLst>
                                          <p:attrName>ppt_x</p:attrName>
                                        </p:attrNameLst>
                                      </p:cBhvr>
                                      <p:tavLst>
                                        <p:tav tm="0">
                                          <p:val>
                                            <p:strVal val="#ppt_x"/>
                                          </p:val>
                                        </p:tav>
                                        <p:tav tm="100000">
                                          <p:val>
                                            <p:strVal val="#ppt_x"/>
                                          </p:val>
                                        </p:tav>
                                      </p:tavLst>
                                    </p:anim>
                                    <p:anim calcmode="lin" valueType="num">
                                      <p:cBhvr additive="base">
                                        <p:cTn id="1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uadroTexto 21"/>
          <p:cNvSpPr txBox="1"/>
          <p:nvPr/>
        </p:nvSpPr>
        <p:spPr>
          <a:xfrm>
            <a:off x="2166205" y="136738"/>
            <a:ext cx="8755079" cy="523220"/>
          </a:xfrm>
          <a:prstGeom prst="rect">
            <a:avLst/>
          </a:prstGeom>
          <a:noFill/>
        </p:spPr>
        <p:txBody>
          <a:bodyPr wrap="square" rtlCol="0">
            <a:spAutoFit/>
          </a:bodyPr>
          <a:lstStyle/>
          <a:p>
            <a:r>
              <a:rPr lang="es-ES" sz="2800" b="1" dirty="0"/>
              <a:t>AUTO-REGULACIÓN -- Nivel 3: Conciencia de control</a:t>
            </a:r>
          </a:p>
        </p:txBody>
      </p:sp>
      <p:sp>
        <p:nvSpPr>
          <p:cNvPr id="28" name="Rectángulo 27"/>
          <p:cNvSpPr/>
          <p:nvPr/>
        </p:nvSpPr>
        <p:spPr>
          <a:xfrm>
            <a:off x="388739" y="4079520"/>
            <a:ext cx="3554932" cy="1569660"/>
          </a:xfrm>
          <a:prstGeom prst="rect">
            <a:avLst/>
          </a:prstGeom>
        </p:spPr>
        <p:txBody>
          <a:bodyPr wrap="square">
            <a:spAutoFit/>
          </a:bodyPr>
          <a:lstStyle/>
          <a:p>
            <a:r>
              <a:rPr lang="es-ES" sz="1600" dirty="0">
                <a:effectLst/>
                <a:latin typeface="Times New Roman" panose="02020603050405020304" pitchFamily="18" charset="0"/>
                <a:ea typeface="MS Mincho"/>
              </a:rPr>
              <a:t>Las atribuciones que llevan a un estado de justificación por ser realizadas por cumplimiento a la autoridad, ignorando un posicionamiento del self, y logrando una recompensa o evitación de castigo por cumplirlas. Estilo </a:t>
            </a:r>
            <a:r>
              <a:rPr lang="es-ES" sz="1600" dirty="0" err="1">
                <a:effectLst/>
                <a:latin typeface="Times New Roman" panose="02020603050405020304" pitchFamily="18" charset="0"/>
                <a:ea typeface="MS Mincho"/>
              </a:rPr>
              <a:t>amotivacional</a:t>
            </a:r>
            <a:endParaRPr lang="es-ES" sz="1600" dirty="0"/>
          </a:p>
        </p:txBody>
      </p:sp>
      <p:sp>
        <p:nvSpPr>
          <p:cNvPr id="29" name="Rectángulo 28"/>
          <p:cNvSpPr/>
          <p:nvPr/>
        </p:nvSpPr>
        <p:spPr>
          <a:xfrm>
            <a:off x="1328056" y="1014359"/>
            <a:ext cx="9490405" cy="923330"/>
          </a:xfrm>
          <a:prstGeom prst="rect">
            <a:avLst/>
          </a:prstGeom>
          <a:solidFill>
            <a:schemeClr val="accent6">
              <a:lumMod val="20000"/>
              <a:lumOff val="80000"/>
            </a:schemeClr>
          </a:solidFill>
        </p:spPr>
        <p:txBody>
          <a:bodyPr wrap="square">
            <a:spAutoFit/>
          </a:bodyPr>
          <a:lstStyle/>
          <a:p>
            <a:r>
              <a:rPr lang="es-ES" dirty="0">
                <a:effectLst/>
                <a:latin typeface="Times New Roman" panose="02020603050405020304" pitchFamily="18" charset="0"/>
                <a:ea typeface="MS Mincho"/>
              </a:rPr>
              <a:t>Las atribuciones que llevan a un estado de regulación autónomo son personales, de responsabilidad, y dan lugar a su corrección y satisfacción posterior, y a un nuevo aprendizaje. Atribuciones de percepción  de ser uno mismo quien determina el significado de las atribuciones y su control.</a:t>
            </a:r>
            <a:endParaRPr lang="es-ES" dirty="0"/>
          </a:p>
        </p:txBody>
      </p:sp>
      <p:sp>
        <p:nvSpPr>
          <p:cNvPr id="33" name="Rectángulo 32"/>
          <p:cNvSpPr/>
          <p:nvPr/>
        </p:nvSpPr>
        <p:spPr>
          <a:xfrm>
            <a:off x="7949381" y="3924951"/>
            <a:ext cx="3957145" cy="2062103"/>
          </a:xfrm>
          <a:prstGeom prst="rect">
            <a:avLst/>
          </a:prstGeom>
        </p:spPr>
        <p:txBody>
          <a:bodyPr wrap="square">
            <a:spAutoFit/>
          </a:bodyPr>
          <a:lstStyle/>
          <a:p>
            <a:r>
              <a:rPr lang="es-ES" sz="1600" dirty="0">
                <a:effectLst/>
                <a:latin typeface="Times New Roman" panose="02020603050405020304" pitchFamily="18" charset="0"/>
                <a:ea typeface="MS Mincho"/>
              </a:rPr>
              <a:t>Las atribuciones que llevan a un estado de justificación por ser realizadas por cumplimiento “personal”, ha habido una introyección de normas y valores, faltando conciencia sobre la responsabilidad de las consecuencias del cumplimiento normativo con el entorno (situación de títere). Estilo controlado</a:t>
            </a:r>
            <a:endParaRPr lang="es-ES" sz="1600" dirty="0"/>
          </a:p>
        </p:txBody>
      </p:sp>
      <p:grpSp>
        <p:nvGrpSpPr>
          <p:cNvPr id="4" name="Grupo 3"/>
          <p:cNvGrpSpPr/>
          <p:nvPr/>
        </p:nvGrpSpPr>
        <p:grpSpPr>
          <a:xfrm>
            <a:off x="3370167" y="2788205"/>
            <a:ext cx="4967286" cy="3188825"/>
            <a:chOff x="3389520" y="3180773"/>
            <a:chExt cx="4967286" cy="3188825"/>
          </a:xfrm>
        </p:grpSpPr>
        <p:grpSp>
          <p:nvGrpSpPr>
            <p:cNvPr id="2" name="Grupo 1"/>
            <p:cNvGrpSpPr/>
            <p:nvPr/>
          </p:nvGrpSpPr>
          <p:grpSpPr>
            <a:xfrm>
              <a:off x="3389520" y="3180773"/>
              <a:ext cx="4967286" cy="3188825"/>
              <a:chOff x="2232031" y="1386404"/>
              <a:chExt cx="7752957" cy="5375624"/>
            </a:xfrm>
          </p:grpSpPr>
          <p:grpSp>
            <p:nvGrpSpPr>
              <p:cNvPr id="8" name="Grupo 7"/>
              <p:cNvGrpSpPr/>
              <p:nvPr/>
            </p:nvGrpSpPr>
            <p:grpSpPr>
              <a:xfrm>
                <a:off x="4184725" y="2844187"/>
                <a:ext cx="3571994" cy="3917841"/>
                <a:chOff x="3732132" y="804174"/>
                <a:chExt cx="3571994" cy="3917841"/>
              </a:xfrm>
            </p:grpSpPr>
            <p:grpSp>
              <p:nvGrpSpPr>
                <p:cNvPr id="10" name="Grupo 9"/>
                <p:cNvGrpSpPr/>
                <p:nvPr/>
              </p:nvGrpSpPr>
              <p:grpSpPr>
                <a:xfrm>
                  <a:off x="4398579" y="2120853"/>
                  <a:ext cx="2784083" cy="1915120"/>
                  <a:chOff x="3029408" y="796548"/>
                  <a:chExt cx="7669557" cy="5236474"/>
                </a:xfrm>
              </p:grpSpPr>
              <p:grpSp>
                <p:nvGrpSpPr>
                  <p:cNvPr id="13" name="Grupo 12"/>
                  <p:cNvGrpSpPr/>
                  <p:nvPr/>
                </p:nvGrpSpPr>
                <p:grpSpPr>
                  <a:xfrm>
                    <a:off x="3029408" y="796548"/>
                    <a:ext cx="6280919" cy="5236474"/>
                    <a:chOff x="3431076" y="2390564"/>
                    <a:chExt cx="2223165" cy="1698662"/>
                  </a:xfrm>
                </p:grpSpPr>
                <p:sp>
                  <p:nvSpPr>
                    <p:cNvPr id="17" name="Elipse 16"/>
                    <p:cNvSpPr/>
                    <p:nvPr/>
                  </p:nvSpPr>
                  <p:spPr>
                    <a:xfrm>
                      <a:off x="3822233" y="2390564"/>
                      <a:ext cx="1404253" cy="1286896"/>
                    </a:xfrm>
                    <a:prstGeom prst="ellipse">
                      <a:avLst/>
                    </a:prstGeom>
                    <a:solidFill>
                      <a:srgbClr val="FFFF00">
                        <a:alpha val="6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200" dirty="0"/>
                    </a:p>
                  </p:txBody>
                </p:sp>
                <p:sp>
                  <p:nvSpPr>
                    <p:cNvPr id="18" name="Elipse 17"/>
                    <p:cNvSpPr/>
                    <p:nvPr/>
                  </p:nvSpPr>
                  <p:spPr>
                    <a:xfrm>
                      <a:off x="3431076" y="2797432"/>
                      <a:ext cx="1317939" cy="1262130"/>
                    </a:xfrm>
                    <a:prstGeom prst="ellipse">
                      <a:avLst/>
                    </a:prstGeom>
                    <a:solidFill>
                      <a:srgbClr val="FF0000">
                        <a:alpha val="6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200"/>
                    </a:p>
                  </p:txBody>
                </p:sp>
                <p:sp>
                  <p:nvSpPr>
                    <p:cNvPr id="19" name="Elipse 18"/>
                    <p:cNvSpPr/>
                    <p:nvPr/>
                  </p:nvSpPr>
                  <p:spPr>
                    <a:xfrm>
                      <a:off x="4327854" y="2827096"/>
                      <a:ext cx="1326387" cy="1262130"/>
                    </a:xfrm>
                    <a:prstGeom prst="ellipse">
                      <a:avLst/>
                    </a:prstGeom>
                    <a:solidFill>
                      <a:srgbClr val="00B0F0">
                        <a:alpha val="6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200"/>
                    </a:p>
                  </p:txBody>
                </p:sp>
              </p:grpSp>
              <p:sp>
                <p:nvSpPr>
                  <p:cNvPr id="14" name="CuadroTexto 13"/>
                  <p:cNvSpPr txBox="1"/>
                  <p:nvPr/>
                </p:nvSpPr>
                <p:spPr>
                  <a:xfrm>
                    <a:off x="6307128" y="4558048"/>
                    <a:ext cx="4391837" cy="1205856"/>
                  </a:xfrm>
                  <a:prstGeom prst="rect">
                    <a:avLst/>
                  </a:prstGeom>
                  <a:noFill/>
                </p:spPr>
                <p:txBody>
                  <a:bodyPr wrap="none" rtlCol="0">
                    <a:spAutoFit/>
                  </a:bodyPr>
                  <a:lstStyle/>
                  <a:p>
                    <a:r>
                      <a:rPr lang="es-ES" sz="1100" i="1" dirty="0"/>
                      <a:t>Relacionalidad</a:t>
                    </a:r>
                  </a:p>
                </p:txBody>
              </p:sp>
              <p:sp>
                <p:nvSpPr>
                  <p:cNvPr id="15" name="Rectángulo 14"/>
                  <p:cNvSpPr/>
                  <p:nvPr/>
                </p:nvSpPr>
                <p:spPr>
                  <a:xfrm>
                    <a:off x="4860771" y="1312055"/>
                    <a:ext cx="3541536" cy="1205856"/>
                  </a:xfrm>
                  <a:prstGeom prst="rect">
                    <a:avLst/>
                  </a:prstGeom>
                  <a:noFill/>
                </p:spPr>
                <p:txBody>
                  <a:bodyPr wrap="square">
                    <a:spAutoFit/>
                  </a:bodyPr>
                  <a:lstStyle/>
                  <a:p>
                    <a:r>
                      <a:rPr lang="es-ES" sz="1100" i="1" dirty="0"/>
                      <a:t>Autonomía</a:t>
                    </a:r>
                  </a:p>
                </p:txBody>
              </p:sp>
              <p:sp>
                <p:nvSpPr>
                  <p:cNvPr id="16" name="CuadroTexto 15"/>
                  <p:cNvSpPr txBox="1"/>
                  <p:nvPr/>
                </p:nvSpPr>
                <p:spPr>
                  <a:xfrm>
                    <a:off x="3061544" y="4455241"/>
                    <a:ext cx="4005863" cy="1205856"/>
                  </a:xfrm>
                  <a:prstGeom prst="rect">
                    <a:avLst/>
                  </a:prstGeom>
                  <a:noFill/>
                </p:spPr>
                <p:txBody>
                  <a:bodyPr wrap="none" rtlCol="0">
                    <a:spAutoFit/>
                  </a:bodyPr>
                  <a:lstStyle/>
                  <a:p>
                    <a:r>
                      <a:rPr lang="es-ES" sz="1100" i="1" dirty="0"/>
                      <a:t>Competencia</a:t>
                    </a:r>
                  </a:p>
                </p:txBody>
              </p:sp>
            </p:grpSp>
            <p:sp>
              <p:nvSpPr>
                <p:cNvPr id="11" name="Elipse 10"/>
                <p:cNvSpPr/>
                <p:nvPr/>
              </p:nvSpPr>
              <p:spPr>
                <a:xfrm>
                  <a:off x="3732132" y="1372130"/>
                  <a:ext cx="3571994" cy="3349885"/>
                </a:xfrm>
                <a:prstGeom prst="ellipse">
                  <a:avLst/>
                </a:prstGeom>
                <a:noFill/>
                <a:ln w="57150" cap="rnd" cmpd="thickThin">
                  <a:solidFill>
                    <a:srgbClr val="FF0000"/>
                  </a:solidFill>
                  <a:prstDash val="dash"/>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600"/>
                </a:p>
              </p:txBody>
            </p:sp>
            <p:sp>
              <p:nvSpPr>
                <p:cNvPr id="12" name="Flecha derecha 11"/>
                <p:cNvSpPr/>
                <p:nvPr/>
              </p:nvSpPr>
              <p:spPr>
                <a:xfrm rot="18538042">
                  <a:off x="5231224" y="1844100"/>
                  <a:ext cx="2301843" cy="22199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600"/>
                </a:p>
              </p:txBody>
            </p:sp>
          </p:grpSp>
          <p:grpSp>
            <p:nvGrpSpPr>
              <p:cNvPr id="31" name="Grupo 30"/>
              <p:cNvGrpSpPr/>
              <p:nvPr/>
            </p:nvGrpSpPr>
            <p:grpSpPr>
              <a:xfrm>
                <a:off x="7282291" y="2272405"/>
                <a:ext cx="2702697" cy="1151612"/>
                <a:chOff x="7476204" y="2198718"/>
                <a:chExt cx="2702697" cy="1151612"/>
              </a:xfrm>
            </p:grpSpPr>
            <p:sp>
              <p:nvSpPr>
                <p:cNvPr id="25" name="Llamada de nube 24"/>
                <p:cNvSpPr/>
                <p:nvPr/>
              </p:nvSpPr>
              <p:spPr>
                <a:xfrm>
                  <a:off x="7476204" y="2198718"/>
                  <a:ext cx="2566167" cy="999863"/>
                </a:xfrm>
                <a:prstGeom prst="cloudCallout">
                  <a:avLst>
                    <a:gd name="adj1" fmla="val -73522"/>
                    <a:gd name="adj2" fmla="val 261586"/>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600" dirty="0">
                    <a:solidFill>
                      <a:schemeClr val="tx1"/>
                    </a:solidFill>
                  </a:endParaRPr>
                </a:p>
              </p:txBody>
            </p:sp>
            <p:sp>
              <p:nvSpPr>
                <p:cNvPr id="20" name="CuadroTexto 19"/>
                <p:cNvSpPr txBox="1"/>
                <p:nvPr/>
              </p:nvSpPr>
              <p:spPr>
                <a:xfrm>
                  <a:off x="7869402" y="2364535"/>
                  <a:ext cx="2309499" cy="985795"/>
                </a:xfrm>
                <a:prstGeom prst="rect">
                  <a:avLst/>
                </a:prstGeom>
                <a:noFill/>
              </p:spPr>
              <p:txBody>
                <a:bodyPr wrap="square" rtlCol="0">
                  <a:spAutoFit/>
                </a:bodyPr>
                <a:lstStyle/>
                <a:p>
                  <a:r>
                    <a:rPr lang="es-ES" sz="1600" dirty="0" err="1"/>
                    <a:t>Orientacion</a:t>
                  </a:r>
                  <a:r>
                    <a:rPr lang="es-ES" sz="1600" dirty="0"/>
                    <a:t> CONTROLADA</a:t>
                  </a:r>
                </a:p>
              </p:txBody>
            </p:sp>
          </p:grpSp>
          <p:grpSp>
            <p:nvGrpSpPr>
              <p:cNvPr id="30" name="Grupo 29"/>
              <p:cNvGrpSpPr/>
              <p:nvPr/>
            </p:nvGrpSpPr>
            <p:grpSpPr>
              <a:xfrm>
                <a:off x="2232031" y="2544702"/>
                <a:ext cx="2945023" cy="1067032"/>
                <a:chOff x="1784882" y="3043748"/>
                <a:chExt cx="2945023" cy="1067032"/>
              </a:xfrm>
            </p:grpSpPr>
            <p:sp>
              <p:nvSpPr>
                <p:cNvPr id="27" name="Llamada de nube 26"/>
                <p:cNvSpPr/>
                <p:nvPr/>
              </p:nvSpPr>
              <p:spPr>
                <a:xfrm>
                  <a:off x="1784882" y="3043748"/>
                  <a:ext cx="2549690" cy="998552"/>
                </a:xfrm>
                <a:prstGeom prst="cloudCallout">
                  <a:avLst>
                    <a:gd name="adj1" fmla="val 70647"/>
                    <a:gd name="adj2" fmla="val 231936"/>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600" dirty="0">
                    <a:solidFill>
                      <a:schemeClr val="tx1"/>
                    </a:solidFill>
                  </a:endParaRPr>
                </a:p>
              </p:txBody>
            </p:sp>
            <p:sp>
              <p:nvSpPr>
                <p:cNvPr id="23" name="CuadroTexto 22"/>
                <p:cNvSpPr txBox="1"/>
                <p:nvPr/>
              </p:nvSpPr>
              <p:spPr>
                <a:xfrm>
                  <a:off x="2420405" y="3124984"/>
                  <a:ext cx="2309500" cy="985796"/>
                </a:xfrm>
                <a:prstGeom prst="rect">
                  <a:avLst/>
                </a:prstGeom>
                <a:noFill/>
              </p:spPr>
              <p:txBody>
                <a:bodyPr wrap="square" rtlCol="0">
                  <a:spAutoFit/>
                </a:bodyPr>
                <a:lstStyle/>
                <a:p>
                  <a:r>
                    <a:rPr lang="es-ES" sz="1600" dirty="0" err="1"/>
                    <a:t>Orientacion</a:t>
                  </a:r>
                  <a:r>
                    <a:rPr lang="es-ES" sz="1600" dirty="0"/>
                    <a:t> IMPERSONAL</a:t>
                  </a:r>
                </a:p>
              </p:txBody>
            </p:sp>
          </p:grpSp>
          <p:grpSp>
            <p:nvGrpSpPr>
              <p:cNvPr id="32" name="Grupo 31"/>
              <p:cNvGrpSpPr/>
              <p:nvPr/>
            </p:nvGrpSpPr>
            <p:grpSpPr>
              <a:xfrm>
                <a:off x="4786402" y="1386404"/>
                <a:ext cx="2685330" cy="1130949"/>
                <a:chOff x="4781271" y="1071899"/>
                <a:chExt cx="2685330" cy="1130949"/>
              </a:xfrm>
            </p:grpSpPr>
            <p:sp>
              <p:nvSpPr>
                <p:cNvPr id="26" name="Llamada de nube 25"/>
                <p:cNvSpPr/>
                <p:nvPr/>
              </p:nvSpPr>
              <p:spPr>
                <a:xfrm>
                  <a:off x="4781271" y="1238897"/>
                  <a:ext cx="2309498" cy="963951"/>
                </a:xfrm>
                <a:prstGeom prst="cloudCallout">
                  <a:avLst>
                    <a:gd name="adj1" fmla="val 6689"/>
                    <a:gd name="adj2" fmla="val 276685"/>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600" dirty="0">
                    <a:solidFill>
                      <a:schemeClr val="tx1"/>
                    </a:solidFill>
                  </a:endParaRPr>
                </a:p>
              </p:txBody>
            </p:sp>
            <p:sp>
              <p:nvSpPr>
                <p:cNvPr id="24" name="CuadroTexto 23"/>
                <p:cNvSpPr txBox="1"/>
                <p:nvPr/>
              </p:nvSpPr>
              <p:spPr>
                <a:xfrm>
                  <a:off x="5157103" y="1071899"/>
                  <a:ext cx="2309498" cy="985794"/>
                </a:xfrm>
                <a:prstGeom prst="rect">
                  <a:avLst/>
                </a:prstGeom>
                <a:noFill/>
              </p:spPr>
              <p:txBody>
                <a:bodyPr wrap="square" rtlCol="0">
                  <a:spAutoFit/>
                </a:bodyPr>
                <a:lstStyle/>
                <a:p>
                  <a:r>
                    <a:rPr lang="es-ES" sz="1600" dirty="0" err="1"/>
                    <a:t>Orientacion</a:t>
                  </a:r>
                  <a:r>
                    <a:rPr lang="es-ES" sz="1600" dirty="0"/>
                    <a:t> AUTONOMA</a:t>
                  </a:r>
                </a:p>
              </p:txBody>
            </p:sp>
          </p:grpSp>
        </p:grpSp>
        <p:sp>
          <p:nvSpPr>
            <p:cNvPr id="34" name="Flecha derecha 33"/>
            <p:cNvSpPr/>
            <p:nvPr/>
          </p:nvSpPr>
          <p:spPr>
            <a:xfrm rot="13190687">
              <a:off x="4638845" y="4925884"/>
              <a:ext cx="1365456" cy="114135"/>
            </a:xfrm>
            <a:prstGeom prst="rightArrow">
              <a:avLst/>
            </a:prstGeom>
            <a:solidFill>
              <a:srgbClr val="FF000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600"/>
            </a:p>
          </p:txBody>
        </p:sp>
        <p:sp>
          <p:nvSpPr>
            <p:cNvPr id="35" name="Flecha derecha 34"/>
            <p:cNvSpPr/>
            <p:nvPr/>
          </p:nvSpPr>
          <p:spPr>
            <a:xfrm rot="16033487">
              <a:off x="5174706" y="4558258"/>
              <a:ext cx="1365456" cy="269937"/>
            </a:xfrm>
            <a:prstGeom prst="righ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600"/>
            </a:p>
          </p:txBody>
        </p:sp>
      </p:grpSp>
      <p:sp>
        <p:nvSpPr>
          <p:cNvPr id="36" name="Estrella de 5 puntas 35"/>
          <p:cNvSpPr/>
          <p:nvPr/>
        </p:nvSpPr>
        <p:spPr>
          <a:xfrm>
            <a:off x="699355" y="920206"/>
            <a:ext cx="286891" cy="275019"/>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000"/>
          </a:p>
        </p:txBody>
      </p:sp>
      <p:sp>
        <p:nvSpPr>
          <p:cNvPr id="5" name="CuadroTexto 4"/>
          <p:cNvSpPr txBox="1"/>
          <p:nvPr/>
        </p:nvSpPr>
        <p:spPr>
          <a:xfrm>
            <a:off x="4374313" y="6390269"/>
            <a:ext cx="2726575" cy="400110"/>
          </a:xfrm>
          <a:prstGeom prst="rect">
            <a:avLst/>
          </a:prstGeom>
          <a:solidFill>
            <a:schemeClr val="accent5">
              <a:lumMod val="40000"/>
              <a:lumOff val="60000"/>
            </a:schemeClr>
          </a:solidFill>
        </p:spPr>
        <p:txBody>
          <a:bodyPr wrap="square" rtlCol="0">
            <a:spAutoFit/>
          </a:bodyPr>
          <a:lstStyle/>
          <a:p>
            <a:r>
              <a:rPr lang="es-ES" sz="2000" dirty="0"/>
              <a:t>**Ni premios ni castigos</a:t>
            </a:r>
          </a:p>
        </p:txBody>
      </p:sp>
      <p:pic>
        <p:nvPicPr>
          <p:cNvPr id="37" name="Picture 2" descr="https://image.freepik.com/iconos-gratis/emoticon-confundido_318-47996.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37453" y="2741398"/>
            <a:ext cx="775148" cy="717687"/>
          </a:xfrm>
          <a:prstGeom prst="rect">
            <a:avLst/>
          </a:prstGeom>
          <a:noFill/>
        </p:spPr>
      </p:pic>
      <p:pic>
        <p:nvPicPr>
          <p:cNvPr id="38" name="Picture 6" descr="http://4.bp.blogspot.com/-O-P5wxVz_hI/U8ISvg5wRDI/AAAAAAAArzc/_Ghw8NfYFGQ/s1600/El+lenguaje+de+los+emoticones+solonueva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21546" y="2319610"/>
            <a:ext cx="502846" cy="412675"/>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8" descr="https://image.freepik.com/iconos-gratis/cara-triste_318-32735.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86044" y="2798877"/>
            <a:ext cx="807501" cy="807501"/>
          </a:xfrm>
          <a:prstGeom prst="rect">
            <a:avLst/>
          </a:prstGeom>
          <a:noFill/>
        </p:spPr>
      </p:pic>
    </p:spTree>
    <p:extLst>
      <p:ext uri="{BB962C8B-B14F-4D97-AF65-F5344CB8AC3E}">
        <p14:creationId xmlns:p14="http://schemas.microsoft.com/office/powerpoint/2010/main" val="4178771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additive="base">
                                        <p:cTn id="11" dur="500" fill="hold"/>
                                        <p:tgtEl>
                                          <p:spTgt spid="28"/>
                                        </p:tgtEl>
                                        <p:attrNameLst>
                                          <p:attrName>ppt_x</p:attrName>
                                        </p:attrNameLst>
                                      </p:cBhvr>
                                      <p:tavLst>
                                        <p:tav tm="0">
                                          <p:val>
                                            <p:strVal val="#ppt_x"/>
                                          </p:val>
                                        </p:tav>
                                        <p:tav tm="100000">
                                          <p:val>
                                            <p:strVal val="#ppt_x"/>
                                          </p:val>
                                        </p:tav>
                                      </p:tavLst>
                                    </p:anim>
                                    <p:anim calcmode="lin" valueType="num">
                                      <p:cBhvr additive="base">
                                        <p:cTn id="1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3"/>
                                        </p:tgtEl>
                                        <p:attrNameLst>
                                          <p:attrName>style.visibility</p:attrName>
                                        </p:attrNameLst>
                                      </p:cBhvr>
                                      <p:to>
                                        <p:strVal val="visible"/>
                                      </p:to>
                                    </p:set>
                                    <p:anim calcmode="lin" valueType="num">
                                      <p:cBhvr additive="base">
                                        <p:cTn id="21" dur="500" fill="hold"/>
                                        <p:tgtEl>
                                          <p:spTgt spid="33"/>
                                        </p:tgtEl>
                                        <p:attrNameLst>
                                          <p:attrName>ppt_x</p:attrName>
                                        </p:attrNameLst>
                                      </p:cBhvr>
                                      <p:tavLst>
                                        <p:tav tm="0">
                                          <p:val>
                                            <p:strVal val="#ppt_x"/>
                                          </p:val>
                                        </p:tav>
                                        <p:tav tm="100000">
                                          <p:val>
                                            <p:strVal val="#ppt_x"/>
                                          </p:val>
                                        </p:tav>
                                      </p:tavLst>
                                    </p:anim>
                                    <p:anim calcmode="lin" valueType="num">
                                      <p:cBhvr additive="base">
                                        <p:cTn id="22"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9"/>
                                        </p:tgtEl>
                                        <p:attrNameLst>
                                          <p:attrName>style.visibility</p:attrName>
                                        </p:attrNameLst>
                                      </p:cBhvr>
                                      <p:to>
                                        <p:strVal val="visible"/>
                                      </p:to>
                                    </p:set>
                                    <p:anim calcmode="lin" valueType="num">
                                      <p:cBhvr additive="base">
                                        <p:cTn id="31" dur="500" fill="hold"/>
                                        <p:tgtEl>
                                          <p:spTgt spid="29"/>
                                        </p:tgtEl>
                                        <p:attrNameLst>
                                          <p:attrName>ppt_x</p:attrName>
                                        </p:attrNameLst>
                                      </p:cBhvr>
                                      <p:tavLst>
                                        <p:tav tm="0">
                                          <p:val>
                                            <p:strVal val="#ppt_x"/>
                                          </p:val>
                                        </p:tav>
                                        <p:tav tm="100000">
                                          <p:val>
                                            <p:strVal val="#ppt_x"/>
                                          </p:val>
                                        </p:tav>
                                      </p:tavLst>
                                    </p:anim>
                                    <p:anim calcmode="lin" valueType="num">
                                      <p:cBhvr additive="base">
                                        <p:cTn id="3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fade">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animBg="1"/>
      <p:bldP spid="33" grpId="0"/>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Y qué son las atribuciones…</a:t>
            </a:r>
          </a:p>
        </p:txBody>
      </p:sp>
      <p:sp>
        <p:nvSpPr>
          <p:cNvPr id="3" name="Marcador de contenido 2"/>
          <p:cNvSpPr>
            <a:spLocks noGrp="1"/>
          </p:cNvSpPr>
          <p:nvPr>
            <p:ph idx="1"/>
          </p:nvPr>
        </p:nvSpPr>
        <p:spPr>
          <a:xfrm>
            <a:off x="1721069" y="1690688"/>
            <a:ext cx="8749862" cy="4678028"/>
          </a:xfrm>
        </p:spPr>
        <p:txBody>
          <a:bodyPr>
            <a:noAutofit/>
          </a:bodyPr>
          <a:lstStyle/>
          <a:p>
            <a:pPr marL="0" indent="0">
              <a:buNone/>
            </a:pPr>
            <a:r>
              <a:rPr lang="es-ES" sz="2400" dirty="0"/>
              <a:t>Las atribuciones no son sólo operaciones cognitivas,  también funcionan </a:t>
            </a:r>
            <a:r>
              <a:rPr lang="es-ES" sz="2400" b="1" u="sng" dirty="0"/>
              <a:t>como herramientas comunicativas</a:t>
            </a:r>
            <a:r>
              <a:rPr lang="es-ES" sz="2400" dirty="0"/>
              <a:t>: siguen las normas básicas de conversación y las interacciones sociales de influencia de las personas. Por ejemplo, al dar una explicación, clarificar, justificar, convencer, o denigrar. Explicaciones que son demandadas u ofrecidas; y que impresionan a </a:t>
            </a:r>
            <a:r>
              <a:rPr lang="es-ES" sz="2400" u="sng" dirty="0"/>
              <a:t>una audiencia o a uno individualmente. </a:t>
            </a:r>
          </a:p>
          <a:p>
            <a:endParaRPr lang="es-ES" sz="2400" dirty="0"/>
          </a:p>
          <a:p>
            <a:pPr marL="0" indent="0">
              <a:buNone/>
            </a:pPr>
            <a:r>
              <a:rPr lang="es-ES" sz="2400" dirty="0"/>
              <a:t>Esta visión se alinea bien con el intento de </a:t>
            </a:r>
            <a:r>
              <a:rPr lang="es-ES" sz="2400" dirty="0" err="1"/>
              <a:t>Heider</a:t>
            </a:r>
            <a:r>
              <a:rPr lang="es-ES" sz="2400" dirty="0"/>
              <a:t> de estudiar la psicología de sentido común en su contexto de la conversación cotidiana. Después de todo, </a:t>
            </a:r>
            <a:r>
              <a:rPr lang="es-ES" sz="2400" u="sng" dirty="0"/>
              <a:t>las herramientas de percepción social sirven para lograr las metas de la gente en la interacción social</a:t>
            </a:r>
            <a:r>
              <a:rPr lang="es-ES" sz="2400" dirty="0"/>
              <a:t>.</a:t>
            </a:r>
          </a:p>
          <a:p>
            <a:endParaRPr lang="es-ES" sz="2400" dirty="0"/>
          </a:p>
        </p:txBody>
      </p:sp>
    </p:spTree>
    <p:extLst>
      <p:ext uri="{BB962C8B-B14F-4D97-AF65-F5344CB8AC3E}">
        <p14:creationId xmlns:p14="http://schemas.microsoft.com/office/powerpoint/2010/main" val="2475142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921328" y="-32253"/>
            <a:ext cx="10515600" cy="5671996"/>
          </a:xfrm>
        </p:spPr>
        <p:txBody>
          <a:bodyPr>
            <a:normAutofit/>
          </a:bodyPr>
          <a:lstStyle/>
          <a:p>
            <a:pPr marL="0" indent="0">
              <a:buNone/>
            </a:pPr>
            <a:endParaRPr lang="es-ES" dirty="0"/>
          </a:p>
          <a:p>
            <a:pPr marL="0" indent="0">
              <a:buNone/>
            </a:pPr>
            <a:r>
              <a:rPr lang="es-ES" sz="3500" b="1" dirty="0"/>
              <a:t>**Transmisión de atribuciones: teoría del equilibrio </a:t>
            </a:r>
          </a:p>
          <a:p>
            <a:pPr marL="0" indent="0">
              <a:buNone/>
            </a:pPr>
            <a:endParaRPr lang="es-ES" b="1" dirty="0"/>
          </a:p>
          <a:p>
            <a:pPr lvl="1"/>
            <a:r>
              <a:rPr lang="es-ES" sz="2600" dirty="0"/>
              <a:t>1.- Tendencia a crear las condiciones que confirman lo que pensamos (nivel 1, causa-efecto)</a:t>
            </a:r>
          </a:p>
          <a:p>
            <a:pPr lvl="1"/>
            <a:r>
              <a:rPr lang="es-ES" sz="2600" dirty="0"/>
              <a:t>2.- Tendencia a compartir atribuciones y encontrar el equilibrio (ley del equilibrio, 3+, 2-)</a:t>
            </a:r>
          </a:p>
          <a:p>
            <a:pPr lvl="1"/>
            <a:r>
              <a:rPr lang="es-ES" sz="2600" dirty="0"/>
              <a:t>3.- Tendencia a la homogenización y generalización y crear las condiciones para confirmar las teorías implícitas previamente confirmadas (nivel 2, justificación comportamientos sociales)</a:t>
            </a:r>
          </a:p>
          <a:p>
            <a:pPr lvl="1"/>
            <a:endParaRPr lang="es-ES" dirty="0"/>
          </a:p>
          <a:p>
            <a:pPr lvl="1"/>
            <a:endParaRPr lang="es-ES" dirty="0"/>
          </a:p>
          <a:p>
            <a:endParaRPr lang="es-ES" dirty="0"/>
          </a:p>
        </p:txBody>
      </p:sp>
      <p:grpSp>
        <p:nvGrpSpPr>
          <p:cNvPr id="4" name="Grupo 3"/>
          <p:cNvGrpSpPr/>
          <p:nvPr/>
        </p:nvGrpSpPr>
        <p:grpSpPr>
          <a:xfrm>
            <a:off x="1151294" y="4243960"/>
            <a:ext cx="3013656" cy="2614040"/>
            <a:chOff x="1983345" y="1794626"/>
            <a:chExt cx="1707185" cy="1528123"/>
          </a:xfrm>
        </p:grpSpPr>
        <p:sp>
          <p:nvSpPr>
            <p:cNvPr id="5" name="Elipse 4"/>
            <p:cNvSpPr/>
            <p:nvPr/>
          </p:nvSpPr>
          <p:spPr>
            <a:xfrm>
              <a:off x="1983345" y="1794626"/>
              <a:ext cx="1707185" cy="1528123"/>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Elipse 5"/>
            <p:cNvSpPr/>
            <p:nvPr/>
          </p:nvSpPr>
          <p:spPr>
            <a:xfrm>
              <a:off x="3163571" y="2426021"/>
              <a:ext cx="292652" cy="281588"/>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solidFill>
                    <a:schemeClr val="tx1"/>
                  </a:solidFill>
                </a:rPr>
                <a:t>P</a:t>
              </a:r>
            </a:p>
          </p:txBody>
        </p:sp>
        <p:sp>
          <p:nvSpPr>
            <p:cNvPr id="7" name="Elipse 6"/>
            <p:cNvSpPr/>
            <p:nvPr/>
          </p:nvSpPr>
          <p:spPr>
            <a:xfrm>
              <a:off x="2688471" y="1951122"/>
              <a:ext cx="296933" cy="31406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solidFill>
                    <a:schemeClr val="tx1"/>
                  </a:solidFill>
                </a:rPr>
                <a:t>X</a:t>
              </a:r>
            </a:p>
          </p:txBody>
        </p:sp>
        <p:sp>
          <p:nvSpPr>
            <p:cNvPr id="8" name="Elipse 7"/>
            <p:cNvSpPr/>
            <p:nvPr/>
          </p:nvSpPr>
          <p:spPr>
            <a:xfrm>
              <a:off x="2237574" y="2470558"/>
              <a:ext cx="265709" cy="277723"/>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solidFill>
                    <a:schemeClr val="tx1"/>
                  </a:solidFill>
                </a:rPr>
                <a:t>O</a:t>
              </a:r>
            </a:p>
          </p:txBody>
        </p:sp>
        <p:cxnSp>
          <p:nvCxnSpPr>
            <p:cNvPr id="9" name="Conector recto 8"/>
            <p:cNvCxnSpPr>
              <a:endCxn id="7" idx="3"/>
            </p:cNvCxnSpPr>
            <p:nvPr/>
          </p:nvCxnSpPr>
          <p:spPr>
            <a:xfrm flipV="1">
              <a:off x="2402423" y="2219189"/>
              <a:ext cx="329533" cy="2749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ector recto 9"/>
            <p:cNvCxnSpPr>
              <a:stCxn id="7" idx="5"/>
              <a:endCxn id="6" idx="1"/>
            </p:cNvCxnSpPr>
            <p:nvPr/>
          </p:nvCxnSpPr>
          <p:spPr>
            <a:xfrm>
              <a:off x="2941919" y="2219189"/>
              <a:ext cx="264510" cy="2480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ector recto 10"/>
            <p:cNvCxnSpPr>
              <a:stCxn id="8" idx="5"/>
            </p:cNvCxnSpPr>
            <p:nvPr/>
          </p:nvCxnSpPr>
          <p:spPr>
            <a:xfrm flipV="1">
              <a:off x="2464372" y="2691920"/>
              <a:ext cx="845014" cy="15689"/>
            </a:xfrm>
            <a:prstGeom prst="line">
              <a:avLst/>
            </a:prstGeom>
          </p:spPr>
          <p:style>
            <a:lnRef idx="1">
              <a:schemeClr val="accent1"/>
            </a:lnRef>
            <a:fillRef idx="0">
              <a:schemeClr val="accent1"/>
            </a:fillRef>
            <a:effectRef idx="0">
              <a:schemeClr val="accent1"/>
            </a:effectRef>
            <a:fontRef idx="minor">
              <a:schemeClr val="tx1"/>
            </a:fontRef>
          </p:style>
        </p:cxnSp>
        <p:sp>
          <p:nvSpPr>
            <p:cNvPr id="12" name="Más 11"/>
            <p:cNvSpPr/>
            <p:nvPr/>
          </p:nvSpPr>
          <p:spPr>
            <a:xfrm>
              <a:off x="2754265" y="2503767"/>
              <a:ext cx="297696" cy="391997"/>
            </a:xfrm>
            <a:prstGeom prst="mathPlu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
          <p:nvSpPr>
            <p:cNvPr id="13" name="Menos 12"/>
            <p:cNvSpPr/>
            <p:nvPr/>
          </p:nvSpPr>
          <p:spPr>
            <a:xfrm>
              <a:off x="2306060" y="2250075"/>
              <a:ext cx="394447" cy="209182"/>
            </a:xfrm>
            <a:prstGeom prst="mathMinu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
          <p:nvSpPr>
            <p:cNvPr id="14" name="CuadroTexto 13"/>
            <p:cNvSpPr txBox="1"/>
            <p:nvPr/>
          </p:nvSpPr>
          <p:spPr>
            <a:xfrm>
              <a:off x="3018004" y="1863593"/>
              <a:ext cx="405086" cy="584775"/>
            </a:xfrm>
            <a:prstGeom prst="rect">
              <a:avLst/>
            </a:prstGeom>
            <a:noFill/>
          </p:spPr>
          <p:txBody>
            <a:bodyPr wrap="square" rtlCol="0">
              <a:spAutoFit/>
            </a:bodyPr>
            <a:lstStyle/>
            <a:p>
              <a:r>
                <a:rPr lang="es-ES" sz="3200" b="1" dirty="0"/>
                <a:t>?</a:t>
              </a:r>
            </a:p>
          </p:txBody>
        </p:sp>
        <p:sp>
          <p:nvSpPr>
            <p:cNvPr id="15" name="Menos 14"/>
            <p:cNvSpPr/>
            <p:nvPr/>
          </p:nvSpPr>
          <p:spPr>
            <a:xfrm>
              <a:off x="2306060" y="2252051"/>
              <a:ext cx="394447" cy="209182"/>
            </a:xfrm>
            <a:prstGeom prst="mathMinu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grpSp>
      <p:sp>
        <p:nvSpPr>
          <p:cNvPr id="2" name="Rectángulo 1"/>
          <p:cNvSpPr/>
          <p:nvPr/>
        </p:nvSpPr>
        <p:spPr>
          <a:xfrm>
            <a:off x="5037708" y="4900797"/>
            <a:ext cx="6096000" cy="1477328"/>
          </a:xfrm>
          <a:prstGeom prst="rect">
            <a:avLst/>
          </a:prstGeom>
        </p:spPr>
        <p:txBody>
          <a:bodyPr>
            <a:spAutoFit/>
          </a:bodyPr>
          <a:lstStyle/>
          <a:p>
            <a:pPr lvl="1"/>
            <a:endParaRPr lang="es-ES" dirty="0"/>
          </a:p>
          <a:p>
            <a:pPr algn="r"/>
            <a:r>
              <a:rPr lang="es-ES" b="1" dirty="0"/>
              <a:t>EFECTO AUDIENCIA</a:t>
            </a:r>
          </a:p>
          <a:p>
            <a:pPr algn="r"/>
            <a:r>
              <a:rPr lang="es-ES" dirty="0"/>
              <a:t>Multiplicación del poder de las atribuciones </a:t>
            </a:r>
          </a:p>
          <a:p>
            <a:pPr lvl="1" algn="r"/>
            <a:r>
              <a:rPr lang="es-ES" dirty="0"/>
              <a:t>Positivas</a:t>
            </a:r>
          </a:p>
          <a:p>
            <a:pPr lvl="1" algn="r"/>
            <a:r>
              <a:rPr lang="es-ES" dirty="0"/>
              <a:t>Negativas</a:t>
            </a:r>
          </a:p>
        </p:txBody>
      </p:sp>
    </p:spTree>
    <p:extLst>
      <p:ext uri="{BB962C8B-B14F-4D97-AF65-F5344CB8AC3E}">
        <p14:creationId xmlns:p14="http://schemas.microsoft.com/office/powerpoint/2010/main" val="2090367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1781" y="0"/>
            <a:ext cx="11914752" cy="6858000"/>
          </a:xfrm>
          <a:prstGeom prst="rect">
            <a:avLst/>
          </a:prstGeom>
          <a:noFill/>
        </p:spPr>
      </p:pic>
    </p:spTree>
    <p:extLst>
      <p:ext uri="{BB962C8B-B14F-4D97-AF65-F5344CB8AC3E}">
        <p14:creationId xmlns:p14="http://schemas.microsoft.com/office/powerpoint/2010/main" val="2532156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REGLAS DE ORO // PRINCIPIO GOLDEN</a:t>
            </a:r>
          </a:p>
        </p:txBody>
      </p:sp>
      <p:sp>
        <p:nvSpPr>
          <p:cNvPr id="3" name="Marcador de contenido 2"/>
          <p:cNvSpPr>
            <a:spLocks noGrp="1"/>
          </p:cNvSpPr>
          <p:nvPr>
            <p:ph idx="1"/>
          </p:nvPr>
        </p:nvSpPr>
        <p:spPr>
          <a:xfrm>
            <a:off x="523741" y="1880315"/>
            <a:ext cx="10830059" cy="4657256"/>
          </a:xfrm>
        </p:spPr>
        <p:txBody>
          <a:bodyPr>
            <a:normAutofit fontScale="85000" lnSpcReduction="20000"/>
          </a:bodyPr>
          <a:lstStyle/>
          <a:p>
            <a:r>
              <a:rPr lang="es-ES_tradnl" b="1" dirty="0"/>
              <a:t>ANTE EL FRACASO: ESPERANZAS</a:t>
            </a:r>
          </a:p>
          <a:p>
            <a:endParaRPr lang="es-ES_tradnl" b="1" dirty="0"/>
          </a:p>
          <a:p>
            <a:r>
              <a:rPr lang="es-ES_tradnl" sz="3000" i="1" dirty="0"/>
              <a:t>Nivel 1 (individual) Atribuciones externas y controlables (tiempo, dificultad, estrategias, preparación)</a:t>
            </a:r>
            <a:endParaRPr lang="es-ES" sz="3000" dirty="0"/>
          </a:p>
          <a:p>
            <a:r>
              <a:rPr lang="es-ES_tradnl" sz="3000" i="1" dirty="0"/>
              <a:t>Nivel 2 (supraindividual) Atribuciones no intencionales y de responsabilidad positiva </a:t>
            </a:r>
          </a:p>
          <a:p>
            <a:endParaRPr lang="es-ES_tradnl" sz="2600" i="1" dirty="0"/>
          </a:p>
          <a:p>
            <a:pPr marL="457200" lvl="1" indent="0">
              <a:buNone/>
            </a:pPr>
            <a:endParaRPr lang="es-ES" dirty="0"/>
          </a:p>
          <a:p>
            <a:r>
              <a:rPr lang="es-ES_tradnl" b="1" dirty="0"/>
              <a:t>ANTE EL ÉXITO, FORTALEZAS</a:t>
            </a:r>
            <a:endParaRPr lang="es-ES" dirty="0"/>
          </a:p>
          <a:p>
            <a:pPr marL="0" indent="0">
              <a:buNone/>
            </a:pPr>
            <a:endParaRPr lang="es-ES" dirty="0"/>
          </a:p>
          <a:p>
            <a:r>
              <a:rPr lang="es-ES_tradnl" i="1" dirty="0"/>
              <a:t>Nivel 1 (individual). Atribuciones internas y controlables (esfuerzo, perseverancia, atención)</a:t>
            </a:r>
            <a:endParaRPr lang="es-ES" dirty="0"/>
          </a:p>
          <a:p>
            <a:r>
              <a:rPr lang="es-ES_tradnl" dirty="0"/>
              <a:t> </a:t>
            </a:r>
            <a:r>
              <a:rPr lang="es-ES_tradnl" i="1" dirty="0"/>
              <a:t>Nivel.2 (supraindividual) Atribuciones de valor, personales y de responsabilidad</a:t>
            </a:r>
            <a:endParaRPr lang="es-ES" dirty="0"/>
          </a:p>
          <a:p>
            <a:endParaRPr lang="es-ES" dirty="0"/>
          </a:p>
          <a:p>
            <a:pPr lvl="1"/>
            <a:endParaRPr lang="es-ES" dirty="0"/>
          </a:p>
        </p:txBody>
      </p:sp>
    </p:spTree>
    <p:extLst>
      <p:ext uri="{BB962C8B-B14F-4D97-AF65-F5344CB8AC3E}">
        <p14:creationId xmlns:p14="http://schemas.microsoft.com/office/powerpoint/2010/main" val="375313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 calcmode="lin" valueType="num">
                                      <p:cBhvr additive="base">
                                        <p:cTn id="2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ES" sz="7200" dirty="0"/>
              <a:t>GOLDEN5</a:t>
            </a:r>
          </a:p>
        </p:txBody>
      </p:sp>
      <p:sp>
        <p:nvSpPr>
          <p:cNvPr id="3" name="Subtítulo 2"/>
          <p:cNvSpPr>
            <a:spLocks noGrp="1"/>
          </p:cNvSpPr>
          <p:nvPr>
            <p:ph type="subTitle" idx="1"/>
          </p:nvPr>
        </p:nvSpPr>
        <p:spPr/>
        <p:txBody>
          <a:bodyPr>
            <a:normAutofit/>
          </a:bodyPr>
          <a:lstStyle/>
          <a:p>
            <a:r>
              <a:rPr lang="es-ES" sz="4000" dirty="0"/>
              <a:t>BASES TEÓRICAS</a:t>
            </a:r>
          </a:p>
        </p:txBody>
      </p:sp>
    </p:spTree>
    <p:extLst>
      <p:ext uri="{BB962C8B-B14F-4D97-AF65-F5344CB8AC3E}">
        <p14:creationId xmlns:p14="http://schemas.microsoft.com/office/powerpoint/2010/main" val="16711204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3653" y="216727"/>
            <a:ext cx="2690611" cy="1325563"/>
          </a:xfrm>
        </p:spPr>
        <p:txBody>
          <a:bodyPr/>
          <a:lstStyle/>
          <a:p>
            <a:r>
              <a:rPr lang="es-ES" b="1" dirty="0"/>
              <a:t>CLAVES</a:t>
            </a:r>
          </a:p>
        </p:txBody>
      </p:sp>
      <p:sp>
        <p:nvSpPr>
          <p:cNvPr id="3" name="Marcador de contenido 2"/>
          <p:cNvSpPr>
            <a:spLocks noGrp="1"/>
          </p:cNvSpPr>
          <p:nvPr>
            <p:ph idx="1"/>
          </p:nvPr>
        </p:nvSpPr>
        <p:spPr>
          <a:xfrm>
            <a:off x="838200" y="1542290"/>
            <a:ext cx="7610341" cy="1162273"/>
          </a:xfrm>
        </p:spPr>
        <p:txBody>
          <a:bodyPr/>
          <a:lstStyle/>
          <a:p>
            <a:r>
              <a:rPr lang="es-ES" dirty="0"/>
              <a:t>Vemos lo que pensamos</a:t>
            </a:r>
          </a:p>
          <a:p>
            <a:r>
              <a:rPr lang="es-ES" dirty="0"/>
              <a:t>Compartimos atribuciones</a:t>
            </a:r>
          </a:p>
          <a:p>
            <a:endParaRPr lang="es-ES" dirty="0"/>
          </a:p>
        </p:txBody>
      </p:sp>
      <p:pic>
        <p:nvPicPr>
          <p:cNvPr id="4" name="Imagen 3"/>
          <p:cNvPicPr>
            <a:picLocks noChangeAspect="1"/>
          </p:cNvPicPr>
          <p:nvPr/>
        </p:nvPicPr>
        <p:blipFill>
          <a:blip r:embed="rId2" cstate="print"/>
          <a:stretch>
            <a:fillRect/>
          </a:stretch>
        </p:blipFill>
        <p:spPr>
          <a:xfrm>
            <a:off x="2497260" y="3173065"/>
            <a:ext cx="2130849" cy="2130849"/>
          </a:xfrm>
          <a:prstGeom prst="rect">
            <a:avLst/>
          </a:prstGeom>
        </p:spPr>
      </p:pic>
      <p:pic>
        <p:nvPicPr>
          <p:cNvPr id="6" name="Imagen 5"/>
          <p:cNvPicPr>
            <a:picLocks noChangeAspect="1"/>
          </p:cNvPicPr>
          <p:nvPr/>
        </p:nvPicPr>
        <p:blipFill>
          <a:blip r:embed="rId3" cstate="print"/>
          <a:stretch>
            <a:fillRect/>
          </a:stretch>
        </p:blipFill>
        <p:spPr>
          <a:xfrm>
            <a:off x="6582244" y="2797195"/>
            <a:ext cx="2882587" cy="2882587"/>
          </a:xfrm>
          <a:prstGeom prst="rect">
            <a:avLst/>
          </a:prstGeom>
        </p:spPr>
      </p:pic>
      <p:sp>
        <p:nvSpPr>
          <p:cNvPr id="7" name="Flecha derecha 6"/>
          <p:cNvSpPr/>
          <p:nvPr/>
        </p:nvSpPr>
        <p:spPr>
          <a:xfrm>
            <a:off x="4823674" y="3826325"/>
            <a:ext cx="1332427" cy="97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11" name="Grupo 10"/>
          <p:cNvGrpSpPr/>
          <p:nvPr/>
        </p:nvGrpSpPr>
        <p:grpSpPr>
          <a:xfrm>
            <a:off x="108733" y="4312369"/>
            <a:ext cx="2175456" cy="2073300"/>
            <a:chOff x="108733" y="4312369"/>
            <a:chExt cx="2175456" cy="2073300"/>
          </a:xfrm>
        </p:grpSpPr>
        <p:sp>
          <p:nvSpPr>
            <p:cNvPr id="9" name="Llamada de nube 8"/>
            <p:cNvSpPr/>
            <p:nvPr/>
          </p:nvSpPr>
          <p:spPr>
            <a:xfrm>
              <a:off x="108733" y="4312369"/>
              <a:ext cx="2175456" cy="2073300"/>
            </a:xfrm>
            <a:prstGeom prst="cloudCallout">
              <a:avLst>
                <a:gd name="adj1" fmla="val 67530"/>
                <a:gd name="adj2" fmla="val -7205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0" name="Imagen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3291" y="4619772"/>
              <a:ext cx="1335980" cy="1458493"/>
            </a:xfrm>
            <a:prstGeom prst="rect">
              <a:avLst/>
            </a:prstGeom>
          </p:spPr>
        </p:pic>
      </p:grpSp>
      <p:sp>
        <p:nvSpPr>
          <p:cNvPr id="13" name="CuadroTexto 12"/>
          <p:cNvSpPr txBox="1"/>
          <p:nvPr/>
        </p:nvSpPr>
        <p:spPr>
          <a:xfrm rot="1036476">
            <a:off x="6095091" y="1221815"/>
            <a:ext cx="6554738" cy="646331"/>
          </a:xfrm>
          <a:prstGeom prst="rect">
            <a:avLst/>
          </a:prstGeom>
          <a:solidFill>
            <a:srgbClr val="FFC000"/>
          </a:solidFill>
        </p:spPr>
        <p:txBody>
          <a:bodyPr wrap="square" rtlCol="0">
            <a:spAutoFit/>
          </a:bodyPr>
          <a:lstStyle/>
          <a:p>
            <a:r>
              <a:rPr lang="es-ES" sz="3600" dirty="0">
                <a:latin typeface="Forte" panose="03060902040502070203" pitchFamily="66" charset="0"/>
              </a:rPr>
              <a:t>¡¡Muchas gracias por todo!!</a:t>
            </a:r>
          </a:p>
        </p:txBody>
      </p:sp>
    </p:spTree>
    <p:extLst>
      <p:ext uri="{BB962C8B-B14F-4D97-AF65-F5344CB8AC3E}">
        <p14:creationId xmlns:p14="http://schemas.microsoft.com/office/powerpoint/2010/main" val="3081220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1000" fill="hold"/>
                                        <p:tgtEl>
                                          <p:spTgt spid="11"/>
                                        </p:tgtEl>
                                        <p:attrNameLst>
                                          <p:attrName>ppt_w</p:attrName>
                                        </p:attrNameLst>
                                      </p:cBhvr>
                                      <p:tavLst>
                                        <p:tav tm="0">
                                          <p:val>
                                            <p:fltVal val="0"/>
                                          </p:val>
                                        </p:tav>
                                        <p:tav tm="100000">
                                          <p:val>
                                            <p:strVal val="#ppt_w"/>
                                          </p:val>
                                        </p:tav>
                                      </p:tavLst>
                                    </p:anim>
                                    <p:anim calcmode="lin" valueType="num">
                                      <p:cBhvr>
                                        <p:cTn id="32" dur="1000" fill="hold"/>
                                        <p:tgtEl>
                                          <p:spTgt spid="11"/>
                                        </p:tgtEl>
                                        <p:attrNameLst>
                                          <p:attrName>ppt_h</p:attrName>
                                        </p:attrNameLst>
                                      </p:cBhvr>
                                      <p:tavLst>
                                        <p:tav tm="0">
                                          <p:val>
                                            <p:fltVal val="0"/>
                                          </p:val>
                                        </p:tav>
                                        <p:tav tm="100000">
                                          <p:val>
                                            <p:strVal val="#ppt_h"/>
                                          </p:val>
                                        </p:tav>
                                      </p:tavLst>
                                    </p:anim>
                                    <p:anim calcmode="lin" valueType="num">
                                      <p:cBhvr>
                                        <p:cTn id="33" dur="1000" fill="hold"/>
                                        <p:tgtEl>
                                          <p:spTgt spid="11"/>
                                        </p:tgtEl>
                                        <p:attrNameLst>
                                          <p:attrName>style.rotation</p:attrName>
                                        </p:attrNameLst>
                                      </p:cBhvr>
                                      <p:tavLst>
                                        <p:tav tm="0">
                                          <p:val>
                                            <p:fltVal val="90"/>
                                          </p:val>
                                        </p:tav>
                                        <p:tav tm="100000">
                                          <p:val>
                                            <p:fltVal val="0"/>
                                          </p:val>
                                        </p:tav>
                                      </p:tavLst>
                                    </p:anim>
                                    <p:animEffect transition="in" filter="fade">
                                      <p:cBhvr>
                                        <p:cTn id="34" dur="10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upo 10"/>
          <p:cNvGrpSpPr/>
          <p:nvPr/>
        </p:nvGrpSpPr>
        <p:grpSpPr>
          <a:xfrm>
            <a:off x="1731819" y="1911927"/>
            <a:ext cx="5957455" cy="3990109"/>
            <a:chOff x="2978727" y="2964873"/>
            <a:chExt cx="5957455" cy="3990109"/>
          </a:xfrm>
        </p:grpSpPr>
        <p:pic>
          <p:nvPicPr>
            <p:cNvPr id="7" name="Imagen 6" descr="http://image.slidesharecdn.com/caractersticasdelosseresvivos-130806062526-phpapp02/95/caractersticas-de-los-seres-vivos-10-638.jpg?cb=137577036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41964" y="3117272"/>
              <a:ext cx="5224195" cy="3629892"/>
            </a:xfrm>
            <a:prstGeom prst="rect">
              <a:avLst/>
            </a:prstGeom>
            <a:noFill/>
            <a:ln>
              <a:noFill/>
            </a:ln>
          </p:spPr>
        </p:pic>
        <p:sp>
          <p:nvSpPr>
            <p:cNvPr id="9" name="Rectángulo 8"/>
            <p:cNvSpPr/>
            <p:nvPr/>
          </p:nvSpPr>
          <p:spPr>
            <a:xfrm>
              <a:off x="2978727" y="3865418"/>
              <a:ext cx="2507673" cy="30895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Rectángulo 9"/>
            <p:cNvSpPr/>
            <p:nvPr/>
          </p:nvSpPr>
          <p:spPr>
            <a:xfrm>
              <a:off x="2978727" y="2964873"/>
              <a:ext cx="5957455" cy="9005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
        <p:nvSpPr>
          <p:cNvPr id="4" name="Marcador de contenido 2"/>
          <p:cNvSpPr txBox="1">
            <a:spLocks/>
          </p:cNvSpPr>
          <p:nvPr/>
        </p:nvSpPr>
        <p:spPr>
          <a:xfrm>
            <a:off x="1059600" y="1441040"/>
            <a:ext cx="3291759" cy="31584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1800" b="1" dirty="0"/>
              <a:t>Sistema abierto</a:t>
            </a:r>
          </a:p>
          <a:p>
            <a:r>
              <a:rPr lang="es-ES" sz="1800" dirty="0"/>
              <a:t>Uniforme/ autorregulación </a:t>
            </a:r>
          </a:p>
          <a:p>
            <a:r>
              <a:rPr lang="es-ES" sz="1800" dirty="0" err="1"/>
              <a:t>Teoria</a:t>
            </a:r>
            <a:r>
              <a:rPr lang="es-ES" sz="1800" dirty="0"/>
              <a:t> del equilibrio: </a:t>
            </a:r>
            <a:r>
              <a:rPr lang="es-ES" sz="1800" dirty="0" err="1"/>
              <a:t>homeóstatis</a:t>
            </a:r>
            <a:endParaRPr lang="es-ES" sz="1800" dirty="0"/>
          </a:p>
          <a:p>
            <a:r>
              <a:rPr lang="es-ES" sz="1800" dirty="0"/>
              <a:t>Intencionalidad y </a:t>
            </a:r>
            <a:r>
              <a:rPr lang="es-ES" sz="1800" dirty="0" err="1"/>
              <a:t>equifinalidad</a:t>
            </a:r>
            <a:r>
              <a:rPr lang="es-ES" sz="1800" dirty="0"/>
              <a:t> </a:t>
            </a:r>
          </a:p>
          <a:p>
            <a:r>
              <a:rPr lang="es-ES" sz="1800" dirty="0"/>
              <a:t>Dialéctica</a:t>
            </a:r>
          </a:p>
          <a:p>
            <a:r>
              <a:rPr lang="es-ES" sz="1800" dirty="0"/>
              <a:t>Integración jerárquica</a:t>
            </a:r>
          </a:p>
          <a:p>
            <a:endParaRPr lang="es-ES" sz="1800" dirty="0"/>
          </a:p>
          <a:p>
            <a:endParaRPr lang="es-ES" sz="1800" dirty="0"/>
          </a:p>
        </p:txBody>
      </p:sp>
      <p:sp>
        <p:nvSpPr>
          <p:cNvPr id="5" name="CuadroTexto 4"/>
          <p:cNvSpPr txBox="1"/>
          <p:nvPr/>
        </p:nvSpPr>
        <p:spPr>
          <a:xfrm>
            <a:off x="8478982" y="1441040"/>
            <a:ext cx="2106923" cy="1200329"/>
          </a:xfrm>
          <a:prstGeom prst="rect">
            <a:avLst/>
          </a:prstGeom>
          <a:noFill/>
        </p:spPr>
        <p:txBody>
          <a:bodyPr wrap="none" rtlCol="0">
            <a:spAutoFit/>
          </a:bodyPr>
          <a:lstStyle/>
          <a:p>
            <a:r>
              <a:rPr lang="es-ES" i="1" dirty="0"/>
              <a:t>Interdisciplinariedad</a:t>
            </a:r>
          </a:p>
          <a:p>
            <a:r>
              <a:rPr lang="es-ES" i="1" dirty="0"/>
              <a:t>Educación integral</a:t>
            </a:r>
          </a:p>
          <a:p>
            <a:r>
              <a:rPr lang="es-ES" i="1" dirty="0"/>
              <a:t>Holística</a:t>
            </a:r>
          </a:p>
          <a:p>
            <a:r>
              <a:rPr lang="es-ES" i="1" dirty="0"/>
              <a:t>Sistémico</a:t>
            </a:r>
          </a:p>
        </p:txBody>
      </p:sp>
      <p:sp>
        <p:nvSpPr>
          <p:cNvPr id="6" name="Rectángulo 5"/>
          <p:cNvSpPr/>
          <p:nvPr/>
        </p:nvSpPr>
        <p:spPr>
          <a:xfrm>
            <a:off x="4476081" y="1071708"/>
            <a:ext cx="3878178" cy="369332"/>
          </a:xfrm>
          <a:prstGeom prst="rect">
            <a:avLst/>
          </a:prstGeom>
        </p:spPr>
        <p:txBody>
          <a:bodyPr wrap="none">
            <a:spAutoFit/>
          </a:bodyPr>
          <a:lstStyle/>
          <a:p>
            <a:r>
              <a:rPr lang="es-ES" dirty="0" err="1"/>
              <a:t>Bertelenfy</a:t>
            </a:r>
            <a:r>
              <a:rPr lang="es-ES" dirty="0"/>
              <a:t>, 1950 </a:t>
            </a:r>
            <a:r>
              <a:rPr lang="es-ES" dirty="0" err="1"/>
              <a:t>Bronfrenbrenner</a:t>
            </a:r>
            <a:r>
              <a:rPr lang="es-ES" dirty="0"/>
              <a:t> 1980</a:t>
            </a:r>
          </a:p>
        </p:txBody>
      </p:sp>
      <p:sp>
        <p:nvSpPr>
          <p:cNvPr id="12" name="Título 1"/>
          <p:cNvSpPr>
            <a:spLocks noGrp="1"/>
          </p:cNvSpPr>
          <p:nvPr>
            <p:ph type="title"/>
          </p:nvPr>
        </p:nvSpPr>
        <p:spPr>
          <a:xfrm>
            <a:off x="2943075" y="-83139"/>
            <a:ext cx="6828334" cy="1325563"/>
          </a:xfrm>
        </p:spPr>
        <p:txBody>
          <a:bodyPr/>
          <a:lstStyle/>
          <a:p>
            <a:r>
              <a:rPr lang="es-ES" b="1" dirty="0"/>
              <a:t>Teoría General de Sistemas</a:t>
            </a:r>
          </a:p>
        </p:txBody>
      </p:sp>
      <p:sp>
        <p:nvSpPr>
          <p:cNvPr id="14" name="CuadroTexto 13"/>
          <p:cNvSpPr txBox="1"/>
          <p:nvPr/>
        </p:nvSpPr>
        <p:spPr>
          <a:xfrm>
            <a:off x="1731819" y="5694218"/>
            <a:ext cx="8854086" cy="1015663"/>
          </a:xfrm>
          <a:prstGeom prst="rect">
            <a:avLst/>
          </a:prstGeom>
          <a:noFill/>
        </p:spPr>
        <p:txBody>
          <a:bodyPr wrap="square" rtlCol="0">
            <a:spAutoFit/>
          </a:bodyPr>
          <a:lstStyle/>
          <a:p>
            <a:r>
              <a:rPr lang="es-ES" sz="2000" dirty="0"/>
              <a:t>Ser humano como un organismo vivo, como sistema abierto que no está a disposición pasiva de las fuerzas del medio, sino que actúa sobre ellas cambiándolas cuando intencionalmente lo considera necesario</a:t>
            </a:r>
          </a:p>
        </p:txBody>
      </p:sp>
    </p:spTree>
    <p:extLst>
      <p:ext uri="{BB962C8B-B14F-4D97-AF65-F5344CB8AC3E}">
        <p14:creationId xmlns:p14="http://schemas.microsoft.com/office/powerpoint/2010/main" val="3509205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co 4"/>
          <p:cNvSpPr/>
          <p:nvPr/>
        </p:nvSpPr>
        <p:spPr>
          <a:xfrm rot="16200000">
            <a:off x="1825699" y="3445095"/>
            <a:ext cx="8583533" cy="6825805"/>
          </a:xfrm>
          <a:prstGeom prst="arc">
            <a:avLst>
              <a:gd name="adj1" fmla="val 15884289"/>
              <a:gd name="adj2" fmla="val 5693363"/>
            </a:avLst>
          </a:prstGeom>
          <a:solidFill>
            <a:srgbClr val="FFFF99"/>
          </a:solidFill>
          <a:ln w="38100">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sz="2800"/>
          </a:p>
        </p:txBody>
      </p:sp>
      <p:grpSp>
        <p:nvGrpSpPr>
          <p:cNvPr id="36" name="Grupo 35"/>
          <p:cNvGrpSpPr/>
          <p:nvPr/>
        </p:nvGrpSpPr>
        <p:grpSpPr>
          <a:xfrm>
            <a:off x="3445358" y="3408317"/>
            <a:ext cx="5603912" cy="5853676"/>
            <a:chOff x="-103478" y="3525142"/>
            <a:chExt cx="4259358" cy="5749635"/>
          </a:xfrm>
        </p:grpSpPr>
        <p:sp>
          <p:nvSpPr>
            <p:cNvPr id="17" name="Arco 16"/>
            <p:cNvSpPr/>
            <p:nvPr/>
          </p:nvSpPr>
          <p:spPr>
            <a:xfrm rot="16200000">
              <a:off x="-848617" y="4270281"/>
              <a:ext cx="5749635" cy="4259358"/>
            </a:xfrm>
            <a:prstGeom prst="arc">
              <a:avLst>
                <a:gd name="adj1" fmla="val 15884289"/>
                <a:gd name="adj2" fmla="val 5693363"/>
              </a:avLst>
            </a:prstGeom>
            <a:solidFill>
              <a:schemeClr val="accent5">
                <a:lumMod val="20000"/>
                <a:lumOff val="80000"/>
              </a:schemeClr>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sz="2800"/>
            </a:p>
          </p:txBody>
        </p:sp>
        <p:sp>
          <p:nvSpPr>
            <p:cNvPr id="26" name="CuadroTexto 25"/>
            <p:cNvSpPr txBox="1"/>
            <p:nvPr/>
          </p:nvSpPr>
          <p:spPr>
            <a:xfrm>
              <a:off x="1353233" y="3604814"/>
              <a:ext cx="1327469" cy="272076"/>
            </a:xfrm>
            <a:prstGeom prst="rect">
              <a:avLst/>
            </a:prstGeom>
            <a:noFill/>
          </p:spPr>
          <p:txBody>
            <a:bodyPr wrap="square" rtlCol="0">
              <a:spAutoFit/>
            </a:bodyPr>
            <a:lstStyle/>
            <a:p>
              <a:r>
                <a:rPr lang="es-ES" sz="1200" dirty="0"/>
                <a:t>Nivel supraindividual</a:t>
              </a:r>
            </a:p>
          </p:txBody>
        </p:sp>
      </p:grpSp>
      <p:sp>
        <p:nvSpPr>
          <p:cNvPr id="18" name="Arco 17"/>
          <p:cNvSpPr/>
          <p:nvPr/>
        </p:nvSpPr>
        <p:spPr>
          <a:xfrm rot="16200000">
            <a:off x="3512628" y="4726808"/>
            <a:ext cx="5209673" cy="4293019"/>
          </a:xfrm>
          <a:prstGeom prst="arc">
            <a:avLst>
              <a:gd name="adj1" fmla="val 16262090"/>
              <a:gd name="adj2" fmla="val 5400982"/>
            </a:avLst>
          </a:prstGeom>
          <a:solidFill>
            <a:srgbClr val="F4AC9E"/>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sz="2800" dirty="0"/>
          </a:p>
        </p:txBody>
      </p:sp>
      <p:sp>
        <p:nvSpPr>
          <p:cNvPr id="11" name="CuadroTexto 10"/>
          <p:cNvSpPr txBox="1"/>
          <p:nvPr/>
        </p:nvSpPr>
        <p:spPr>
          <a:xfrm>
            <a:off x="5205979" y="2671131"/>
            <a:ext cx="2302527" cy="307777"/>
          </a:xfrm>
          <a:prstGeom prst="rect">
            <a:avLst/>
          </a:prstGeom>
          <a:noFill/>
        </p:spPr>
        <p:txBody>
          <a:bodyPr wrap="square" rtlCol="0">
            <a:spAutoFit/>
          </a:bodyPr>
          <a:lstStyle/>
          <a:p>
            <a:r>
              <a:rPr lang="es-ES" sz="1400" dirty="0"/>
              <a:t>Nivel self-cultural</a:t>
            </a:r>
          </a:p>
        </p:txBody>
      </p:sp>
      <p:grpSp>
        <p:nvGrpSpPr>
          <p:cNvPr id="38" name="Grupo 37"/>
          <p:cNvGrpSpPr/>
          <p:nvPr/>
        </p:nvGrpSpPr>
        <p:grpSpPr>
          <a:xfrm>
            <a:off x="5862504" y="3023018"/>
            <a:ext cx="276999" cy="3312136"/>
            <a:chOff x="9815631" y="-1008229"/>
            <a:chExt cx="276999" cy="3312136"/>
          </a:xfrm>
        </p:grpSpPr>
        <p:sp>
          <p:nvSpPr>
            <p:cNvPr id="22" name="Flecha abajo 21"/>
            <p:cNvSpPr/>
            <p:nvPr/>
          </p:nvSpPr>
          <p:spPr>
            <a:xfrm rot="10800000">
              <a:off x="9829143" y="-1008229"/>
              <a:ext cx="243324" cy="3312136"/>
            </a:xfrm>
            <a:prstGeom prst="downArrow">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800"/>
            </a:p>
          </p:txBody>
        </p:sp>
        <p:sp>
          <p:nvSpPr>
            <p:cNvPr id="7" name="CuadroTexto 6"/>
            <p:cNvSpPr txBox="1"/>
            <p:nvPr/>
          </p:nvSpPr>
          <p:spPr>
            <a:xfrm rot="16200000">
              <a:off x="8938747" y="444521"/>
              <a:ext cx="2030768" cy="276999"/>
            </a:xfrm>
            <a:prstGeom prst="rect">
              <a:avLst/>
            </a:prstGeom>
            <a:noFill/>
          </p:spPr>
          <p:txBody>
            <a:bodyPr wrap="square" rtlCol="0">
              <a:spAutoFit/>
            </a:bodyPr>
            <a:lstStyle/>
            <a:p>
              <a:r>
                <a:rPr lang="es-ES" sz="1200" i="1" dirty="0"/>
                <a:t>Tendencia a la autonomía</a:t>
              </a:r>
            </a:p>
          </p:txBody>
        </p:sp>
      </p:grpSp>
      <p:grpSp>
        <p:nvGrpSpPr>
          <p:cNvPr id="37" name="Grupo 36"/>
          <p:cNvGrpSpPr/>
          <p:nvPr/>
        </p:nvGrpSpPr>
        <p:grpSpPr>
          <a:xfrm>
            <a:off x="4724199" y="3549669"/>
            <a:ext cx="2485339" cy="3552580"/>
            <a:chOff x="8050427" y="120939"/>
            <a:chExt cx="2485339" cy="3552580"/>
          </a:xfrm>
        </p:grpSpPr>
        <p:sp>
          <p:nvSpPr>
            <p:cNvPr id="21" name="Flecha abajo 20"/>
            <p:cNvSpPr/>
            <p:nvPr/>
          </p:nvSpPr>
          <p:spPr>
            <a:xfrm rot="8192863">
              <a:off x="8050427" y="120939"/>
              <a:ext cx="315632" cy="3552580"/>
            </a:xfrm>
            <a:prstGeom prst="down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800"/>
            </a:p>
          </p:txBody>
        </p:sp>
        <p:sp>
          <p:nvSpPr>
            <p:cNvPr id="8" name="CuadroTexto 7"/>
            <p:cNvSpPr txBox="1"/>
            <p:nvPr/>
          </p:nvSpPr>
          <p:spPr>
            <a:xfrm rot="18339054">
              <a:off x="9510800" y="1455302"/>
              <a:ext cx="1772934" cy="276999"/>
            </a:xfrm>
            <a:prstGeom prst="rect">
              <a:avLst/>
            </a:prstGeom>
            <a:noFill/>
          </p:spPr>
          <p:txBody>
            <a:bodyPr wrap="square" rtlCol="0">
              <a:spAutoFit/>
            </a:bodyPr>
            <a:lstStyle/>
            <a:p>
              <a:r>
                <a:rPr lang="es-ES" sz="1200" i="1" dirty="0"/>
                <a:t>Tendencia a la efectividad</a:t>
              </a:r>
            </a:p>
          </p:txBody>
        </p:sp>
      </p:grpSp>
      <p:grpSp>
        <p:nvGrpSpPr>
          <p:cNvPr id="34" name="Grupo 33"/>
          <p:cNvGrpSpPr/>
          <p:nvPr/>
        </p:nvGrpSpPr>
        <p:grpSpPr>
          <a:xfrm>
            <a:off x="3962611" y="3489431"/>
            <a:ext cx="3278489" cy="3355634"/>
            <a:chOff x="7344184" y="547969"/>
            <a:chExt cx="3278489" cy="3355634"/>
          </a:xfrm>
        </p:grpSpPr>
        <p:sp>
          <p:nvSpPr>
            <p:cNvPr id="20" name="Flecha abajo 19"/>
            <p:cNvSpPr/>
            <p:nvPr/>
          </p:nvSpPr>
          <p:spPr>
            <a:xfrm rot="13103311" flipH="1">
              <a:off x="10369349" y="547969"/>
              <a:ext cx="253324" cy="3355634"/>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800"/>
            </a:p>
          </p:txBody>
        </p:sp>
        <p:sp>
          <p:nvSpPr>
            <p:cNvPr id="9" name="CuadroTexto 8"/>
            <p:cNvSpPr txBox="1"/>
            <p:nvPr/>
          </p:nvSpPr>
          <p:spPr>
            <a:xfrm rot="2658082">
              <a:off x="7344184" y="2034592"/>
              <a:ext cx="1930259" cy="276999"/>
            </a:xfrm>
            <a:prstGeom prst="rect">
              <a:avLst/>
            </a:prstGeom>
            <a:noFill/>
          </p:spPr>
          <p:txBody>
            <a:bodyPr wrap="square" rtlCol="0">
              <a:spAutoFit/>
            </a:bodyPr>
            <a:lstStyle/>
            <a:p>
              <a:r>
                <a:rPr lang="es-ES" sz="1200" i="1" dirty="0"/>
                <a:t>Tendencia a la </a:t>
              </a:r>
              <a:r>
                <a:rPr lang="es-ES" sz="1200" i="1" dirty="0" err="1"/>
                <a:t>homonomía</a:t>
              </a:r>
              <a:endParaRPr lang="es-ES" sz="1200" i="1" dirty="0"/>
            </a:p>
          </p:txBody>
        </p:sp>
      </p:grpSp>
      <p:sp>
        <p:nvSpPr>
          <p:cNvPr id="39" name="Título 1"/>
          <p:cNvSpPr>
            <a:spLocks noGrp="1"/>
          </p:cNvSpPr>
          <p:nvPr>
            <p:ph type="title"/>
          </p:nvPr>
        </p:nvSpPr>
        <p:spPr>
          <a:xfrm>
            <a:off x="2998576" y="138055"/>
            <a:ext cx="6828334" cy="1002092"/>
          </a:xfrm>
        </p:spPr>
        <p:txBody>
          <a:bodyPr>
            <a:normAutofit fontScale="90000"/>
          </a:bodyPr>
          <a:lstStyle/>
          <a:p>
            <a:pPr algn="ctr"/>
            <a:r>
              <a:rPr lang="es-ES" b="1" dirty="0"/>
              <a:t>Teoría General de Sistemas</a:t>
            </a:r>
            <a:br>
              <a:rPr lang="es-ES" b="1" dirty="0"/>
            </a:br>
            <a:r>
              <a:rPr lang="es-ES" sz="3600" b="1" dirty="0"/>
              <a:t>el ser humano como sistema</a:t>
            </a:r>
          </a:p>
        </p:txBody>
      </p:sp>
      <p:sp>
        <p:nvSpPr>
          <p:cNvPr id="2" name="CuadroTexto 1"/>
          <p:cNvSpPr txBox="1"/>
          <p:nvPr/>
        </p:nvSpPr>
        <p:spPr>
          <a:xfrm>
            <a:off x="5312563" y="6615533"/>
            <a:ext cx="2279561" cy="307777"/>
          </a:xfrm>
          <a:prstGeom prst="rect">
            <a:avLst/>
          </a:prstGeom>
          <a:noFill/>
        </p:spPr>
        <p:txBody>
          <a:bodyPr wrap="square" rtlCol="0">
            <a:spAutoFit/>
          </a:bodyPr>
          <a:lstStyle/>
          <a:p>
            <a:r>
              <a:rPr lang="es-ES" sz="1400" dirty="0"/>
              <a:t>Nivel individual</a:t>
            </a:r>
          </a:p>
        </p:txBody>
      </p:sp>
      <p:sp>
        <p:nvSpPr>
          <p:cNvPr id="3" name="Elipse 2"/>
          <p:cNvSpPr/>
          <p:nvPr/>
        </p:nvSpPr>
        <p:spPr>
          <a:xfrm>
            <a:off x="5743633" y="6248399"/>
            <a:ext cx="480540" cy="382315"/>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1" name="Rectángulo 40"/>
          <p:cNvSpPr/>
          <p:nvPr/>
        </p:nvSpPr>
        <p:spPr>
          <a:xfrm>
            <a:off x="599617" y="2933608"/>
            <a:ext cx="2364644" cy="830997"/>
          </a:xfrm>
          <a:prstGeom prst="rect">
            <a:avLst/>
          </a:prstGeom>
        </p:spPr>
        <p:txBody>
          <a:bodyPr wrap="square">
            <a:spAutoFit/>
          </a:bodyPr>
          <a:lstStyle/>
          <a:p>
            <a:r>
              <a:rPr lang="es-ES" sz="1600" dirty="0" err="1"/>
              <a:t>Organísmica</a:t>
            </a:r>
            <a:r>
              <a:rPr lang="es-ES" sz="1600" dirty="0"/>
              <a:t>: ser y actuar</a:t>
            </a:r>
          </a:p>
          <a:p>
            <a:r>
              <a:rPr lang="es-ES" sz="1600" dirty="0"/>
              <a:t>Principio organísmico de actividad espontánea</a:t>
            </a:r>
          </a:p>
        </p:txBody>
      </p:sp>
      <p:sp>
        <p:nvSpPr>
          <p:cNvPr id="42" name="Rectángulo 41"/>
          <p:cNvSpPr/>
          <p:nvPr/>
        </p:nvSpPr>
        <p:spPr>
          <a:xfrm>
            <a:off x="4861070" y="1479923"/>
            <a:ext cx="4117963" cy="830997"/>
          </a:xfrm>
          <a:prstGeom prst="rect">
            <a:avLst/>
          </a:prstGeom>
        </p:spPr>
        <p:txBody>
          <a:bodyPr wrap="square">
            <a:spAutoFit/>
          </a:bodyPr>
          <a:lstStyle/>
          <a:p>
            <a:r>
              <a:rPr lang="es-ES" sz="1600" dirty="0"/>
              <a:t>Autodeterminación</a:t>
            </a:r>
          </a:p>
          <a:p>
            <a:r>
              <a:rPr lang="es-ES" sz="1600" dirty="0"/>
              <a:t>Necesidad de ejercitar la autonomía, la libertad de elegir, de decidir lo que hace</a:t>
            </a:r>
          </a:p>
        </p:txBody>
      </p:sp>
      <p:sp>
        <p:nvSpPr>
          <p:cNvPr id="44" name="Rectángulo 43"/>
          <p:cNvSpPr/>
          <p:nvPr/>
        </p:nvSpPr>
        <p:spPr>
          <a:xfrm>
            <a:off x="8417785" y="3022559"/>
            <a:ext cx="2818251" cy="830997"/>
          </a:xfrm>
          <a:prstGeom prst="rect">
            <a:avLst/>
          </a:prstGeom>
        </p:spPr>
        <p:txBody>
          <a:bodyPr wrap="square">
            <a:spAutoFit/>
          </a:bodyPr>
          <a:lstStyle/>
          <a:p>
            <a:r>
              <a:rPr lang="es-ES" sz="1600" dirty="0"/>
              <a:t>Integración social, de uno mismo con los demás, pertenencia a la comunidad</a:t>
            </a:r>
          </a:p>
        </p:txBody>
      </p:sp>
    </p:spTree>
    <p:extLst>
      <p:ext uri="{BB962C8B-B14F-4D97-AF65-F5344CB8AC3E}">
        <p14:creationId xmlns:p14="http://schemas.microsoft.com/office/powerpoint/2010/main" val="631395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8" grpId="0" animBg="1"/>
      <p:bldP spid="11" grpId="0"/>
      <p:bldP spid="2" grpId="0"/>
      <p:bldP spid="3" grpId="0" animBg="1"/>
      <p:bldP spid="41" grpId="0"/>
      <p:bldP spid="42" grpId="0"/>
      <p:bldP spid="4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Qué entendemos por desarrollo humano</a:t>
            </a:r>
          </a:p>
        </p:txBody>
      </p:sp>
      <p:sp>
        <p:nvSpPr>
          <p:cNvPr id="3" name="Marcador de contenido 2"/>
          <p:cNvSpPr>
            <a:spLocks noGrp="1"/>
          </p:cNvSpPr>
          <p:nvPr>
            <p:ph idx="1"/>
          </p:nvPr>
        </p:nvSpPr>
        <p:spPr/>
        <p:txBody>
          <a:bodyPr/>
          <a:lstStyle/>
          <a:p>
            <a:r>
              <a:rPr lang="es-ES" dirty="0"/>
              <a:t>Teorías humanistas-desarrollo</a:t>
            </a:r>
          </a:p>
          <a:p>
            <a:r>
              <a:rPr lang="es-ES" sz="3200" b="1" dirty="0"/>
              <a:t>Teoría de la autodeterminación</a:t>
            </a:r>
            <a:r>
              <a:rPr lang="es-ES" dirty="0"/>
              <a:t>  (</a:t>
            </a:r>
            <a:r>
              <a:rPr lang="es-ES" dirty="0" err="1"/>
              <a:t>Deci</a:t>
            </a:r>
            <a:r>
              <a:rPr lang="es-ES" dirty="0"/>
              <a:t> y </a:t>
            </a:r>
            <a:r>
              <a:rPr lang="es-ES" dirty="0" err="1"/>
              <a:t>Ryan</a:t>
            </a:r>
            <a:r>
              <a:rPr lang="es-ES" dirty="0"/>
              <a:t>)</a:t>
            </a:r>
          </a:p>
          <a:p>
            <a:r>
              <a:rPr lang="es-ES" dirty="0"/>
              <a:t>Teoría </a:t>
            </a:r>
            <a:r>
              <a:rPr lang="es-ES" dirty="0" err="1"/>
              <a:t>organísmica</a:t>
            </a:r>
            <a:r>
              <a:rPr lang="es-ES" dirty="0"/>
              <a:t>-meta-dialéctica del desarrollo humano</a:t>
            </a:r>
          </a:p>
          <a:p>
            <a:endParaRPr lang="es-ES" dirty="0"/>
          </a:p>
          <a:p>
            <a:pPr lvl="1"/>
            <a:r>
              <a:rPr lang="es-ES" dirty="0"/>
              <a:t>Ser activo</a:t>
            </a:r>
          </a:p>
          <a:p>
            <a:pPr lvl="1"/>
            <a:r>
              <a:rPr lang="es-ES" dirty="0"/>
              <a:t>Dirigido a unos fines/metas</a:t>
            </a:r>
          </a:p>
          <a:p>
            <a:pPr lvl="1"/>
            <a:r>
              <a:rPr lang="es-ES" dirty="0"/>
              <a:t>En permanente interacción con el medio</a:t>
            </a:r>
          </a:p>
          <a:p>
            <a:endParaRPr lang="es-ES" dirty="0"/>
          </a:p>
          <a:p>
            <a:endParaRPr lang="es-ES" dirty="0"/>
          </a:p>
        </p:txBody>
      </p:sp>
    </p:spTree>
    <p:extLst>
      <p:ext uri="{BB962C8B-B14F-4D97-AF65-F5344CB8AC3E}">
        <p14:creationId xmlns:p14="http://schemas.microsoft.com/office/powerpoint/2010/main" val="198878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954402" y="3045276"/>
            <a:ext cx="3726288" cy="3605913"/>
            <a:chOff x="2973508" y="796548"/>
            <a:chExt cx="6643652" cy="5912508"/>
          </a:xfrm>
        </p:grpSpPr>
        <p:grpSp>
          <p:nvGrpSpPr>
            <p:cNvPr id="5" name="Grupo 4"/>
            <p:cNvGrpSpPr/>
            <p:nvPr/>
          </p:nvGrpSpPr>
          <p:grpSpPr>
            <a:xfrm>
              <a:off x="2973508" y="796548"/>
              <a:ext cx="6643652" cy="5912508"/>
              <a:chOff x="3411291" y="2390564"/>
              <a:chExt cx="2351557" cy="1917961"/>
            </a:xfrm>
          </p:grpSpPr>
          <p:sp>
            <p:nvSpPr>
              <p:cNvPr id="9" name="Elipse 8"/>
              <p:cNvSpPr/>
              <p:nvPr/>
            </p:nvSpPr>
            <p:spPr>
              <a:xfrm>
                <a:off x="3822233" y="2390564"/>
                <a:ext cx="1404253" cy="1286896"/>
              </a:xfrm>
              <a:prstGeom prst="ellipse">
                <a:avLst/>
              </a:prstGeom>
              <a:solidFill>
                <a:srgbClr val="FFFF00">
                  <a:alpha val="6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0" name="Elipse 9"/>
              <p:cNvSpPr/>
              <p:nvPr/>
            </p:nvSpPr>
            <p:spPr>
              <a:xfrm>
                <a:off x="3411291" y="3046395"/>
                <a:ext cx="1317939" cy="1262130"/>
              </a:xfrm>
              <a:prstGeom prst="ellipse">
                <a:avLst/>
              </a:prstGeom>
              <a:solidFill>
                <a:schemeClr val="accent1">
                  <a:lumMod val="60000"/>
                  <a:lumOff val="40000"/>
                  <a:alpha val="6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Elipse 10"/>
              <p:cNvSpPr/>
              <p:nvPr/>
            </p:nvSpPr>
            <p:spPr>
              <a:xfrm>
                <a:off x="4436461" y="2738422"/>
                <a:ext cx="1326387" cy="1262130"/>
              </a:xfrm>
              <a:prstGeom prst="ellipse">
                <a:avLst/>
              </a:prstGeom>
              <a:solidFill>
                <a:srgbClr val="FF0000">
                  <a:alpha val="6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
          <p:nvSpPr>
            <p:cNvPr id="6" name="CuadroTexto 5"/>
            <p:cNvSpPr txBox="1"/>
            <p:nvPr/>
          </p:nvSpPr>
          <p:spPr>
            <a:xfrm>
              <a:off x="3424710" y="4850432"/>
              <a:ext cx="1637630" cy="411236"/>
            </a:xfrm>
            <a:prstGeom prst="rect">
              <a:avLst/>
            </a:prstGeom>
            <a:noFill/>
          </p:spPr>
          <p:txBody>
            <a:bodyPr wrap="none" rtlCol="0">
              <a:spAutoFit/>
            </a:bodyPr>
            <a:lstStyle/>
            <a:p>
              <a:r>
                <a:rPr lang="es-ES" sz="1600" i="1" dirty="0"/>
                <a:t>Relacionalidad</a:t>
              </a:r>
            </a:p>
          </p:txBody>
        </p:sp>
        <p:sp>
          <p:nvSpPr>
            <p:cNvPr id="7" name="Rectángulo 6"/>
            <p:cNvSpPr/>
            <p:nvPr/>
          </p:nvSpPr>
          <p:spPr>
            <a:xfrm>
              <a:off x="5155207" y="1214945"/>
              <a:ext cx="3541538" cy="411236"/>
            </a:xfrm>
            <a:prstGeom prst="rect">
              <a:avLst/>
            </a:prstGeom>
            <a:noFill/>
          </p:spPr>
          <p:txBody>
            <a:bodyPr wrap="square">
              <a:spAutoFit/>
            </a:bodyPr>
            <a:lstStyle/>
            <a:p>
              <a:r>
                <a:rPr lang="es-ES" sz="1600" i="1" dirty="0"/>
                <a:t>Autonomía</a:t>
              </a:r>
            </a:p>
          </p:txBody>
        </p:sp>
        <p:sp>
          <p:nvSpPr>
            <p:cNvPr id="8" name="CuadroTexto 7"/>
            <p:cNvSpPr txBox="1"/>
            <p:nvPr/>
          </p:nvSpPr>
          <p:spPr>
            <a:xfrm>
              <a:off x="7146590" y="4133255"/>
              <a:ext cx="1482657" cy="411236"/>
            </a:xfrm>
            <a:prstGeom prst="rect">
              <a:avLst/>
            </a:prstGeom>
            <a:noFill/>
          </p:spPr>
          <p:txBody>
            <a:bodyPr wrap="none" rtlCol="0">
              <a:spAutoFit/>
            </a:bodyPr>
            <a:lstStyle/>
            <a:p>
              <a:r>
                <a:rPr lang="es-ES" sz="1600" i="1" dirty="0"/>
                <a:t>Competencia</a:t>
              </a:r>
            </a:p>
          </p:txBody>
        </p:sp>
      </p:grpSp>
      <p:sp>
        <p:nvSpPr>
          <p:cNvPr id="12" name="CuadroTexto 11"/>
          <p:cNvSpPr txBox="1"/>
          <p:nvPr/>
        </p:nvSpPr>
        <p:spPr>
          <a:xfrm>
            <a:off x="3029659" y="130932"/>
            <a:ext cx="6733843" cy="523220"/>
          </a:xfrm>
          <a:prstGeom prst="rect">
            <a:avLst/>
          </a:prstGeom>
          <a:noFill/>
        </p:spPr>
        <p:txBody>
          <a:bodyPr wrap="square" rtlCol="0">
            <a:spAutoFit/>
          </a:bodyPr>
          <a:lstStyle/>
          <a:p>
            <a:r>
              <a:rPr lang="es-ES" sz="2800" b="1" dirty="0"/>
              <a:t>NECESIDADES PSICOLÓGICAS BÁSICAS</a:t>
            </a:r>
          </a:p>
        </p:txBody>
      </p:sp>
      <p:sp>
        <p:nvSpPr>
          <p:cNvPr id="13" name="Rectángulo 12"/>
          <p:cNvSpPr/>
          <p:nvPr/>
        </p:nvSpPr>
        <p:spPr>
          <a:xfrm>
            <a:off x="446428" y="4586245"/>
            <a:ext cx="3021320" cy="2031325"/>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path path="circle">
              <a:fillToRect r="100000" b="100000"/>
            </a:path>
            <a:tileRect l="-100000" t="-100000"/>
          </a:gradFill>
        </p:spPr>
        <p:txBody>
          <a:bodyPr wrap="square">
            <a:spAutoFit/>
          </a:bodyPr>
          <a:lstStyle/>
          <a:p>
            <a:r>
              <a:rPr lang="es-ES" u="sng" dirty="0"/>
              <a:t>La relacionalidad</a:t>
            </a:r>
            <a:r>
              <a:rPr lang="es-ES" dirty="0"/>
              <a:t> es el sentimiento de conexión con los demás, el cuidar y el sentirse cuidado, y el tener un sentimiento de pertenencia con los demás individuos y con la comunidad. </a:t>
            </a:r>
          </a:p>
        </p:txBody>
      </p:sp>
      <p:sp>
        <p:nvSpPr>
          <p:cNvPr id="14" name="Rectángulo 13"/>
          <p:cNvSpPr/>
          <p:nvPr/>
        </p:nvSpPr>
        <p:spPr>
          <a:xfrm>
            <a:off x="8229824" y="3229108"/>
            <a:ext cx="3424674" cy="3416320"/>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2700000" scaled="1"/>
            <a:tileRect/>
          </a:gradFill>
        </p:spPr>
        <p:txBody>
          <a:bodyPr wrap="square">
            <a:spAutoFit/>
          </a:bodyPr>
          <a:lstStyle/>
          <a:p>
            <a:r>
              <a:rPr lang="es-ES" u="sng" dirty="0"/>
              <a:t>La competencia</a:t>
            </a:r>
            <a:r>
              <a:rPr lang="es-ES" dirty="0"/>
              <a:t> se refiere al sentimiento de eficacia en las interacciones. La necesidad de competencia lleva al ser humano a buscar retos que son óptimos para sus capacidades y para el intento de persistir, mantener y ampliar esas habilidades y capacidades a través de la actividad. La competencia es un sentimiento de confianza y de significatividad, de tener un efecto en su medio. </a:t>
            </a:r>
          </a:p>
        </p:txBody>
      </p:sp>
      <p:sp>
        <p:nvSpPr>
          <p:cNvPr id="15" name="Rectángulo 14"/>
          <p:cNvSpPr/>
          <p:nvPr/>
        </p:nvSpPr>
        <p:spPr>
          <a:xfrm>
            <a:off x="1806451" y="2016385"/>
            <a:ext cx="8009618" cy="1200329"/>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r="100000" b="100000"/>
            </a:path>
            <a:tileRect l="-100000" t="-100000"/>
          </a:gradFill>
        </p:spPr>
        <p:txBody>
          <a:bodyPr wrap="square">
            <a:spAutoFit/>
          </a:bodyPr>
          <a:lstStyle/>
          <a:p>
            <a:r>
              <a:rPr lang="es-ES" u="sng" dirty="0"/>
              <a:t>La Autonomía,</a:t>
            </a:r>
            <a:r>
              <a:rPr lang="es-ES" dirty="0"/>
              <a:t> se refiere a ser uno el propio origen de sus acciones, un estilo basado en los intereses del ser humano con unos valores integrados, teniendo la sensación de tomar la iniciativa, escucha de sí mismo, y estar satisfecho de los valores en los que se sustenta.</a:t>
            </a:r>
          </a:p>
        </p:txBody>
      </p:sp>
      <p:sp>
        <p:nvSpPr>
          <p:cNvPr id="16" name="Rectángulo 15"/>
          <p:cNvSpPr/>
          <p:nvPr/>
        </p:nvSpPr>
        <p:spPr>
          <a:xfrm>
            <a:off x="509109" y="812835"/>
            <a:ext cx="11083636" cy="1200329"/>
          </a:xfrm>
          <a:prstGeom prst="rect">
            <a:avLst/>
          </a:prstGeom>
          <a:noFill/>
        </p:spPr>
        <p:txBody>
          <a:bodyPr wrap="square">
            <a:spAutoFit/>
          </a:bodyPr>
          <a:lstStyle/>
          <a:p>
            <a:r>
              <a:rPr lang="es-ES" dirty="0">
                <a:effectLst/>
                <a:latin typeface="Times New Roman" panose="02020603050405020304" pitchFamily="18" charset="0"/>
                <a:ea typeface="MS Mincho"/>
              </a:rPr>
              <a:t>Las necesidades se definen como universales, y constituyen los nutrientes requeridos para la proactividad, el desarrollo óptimo y la salud psicológica. Estas necesidades no son aprendidas, sino que son aspectos inherentes a la naturaleza humana y opera a través de la edad, el género o la cultura. Cuando estas necesidades no son satisfechas se expresa pasividad, malestar, fragmentación, y funcionamiento alienado {</a:t>
            </a:r>
            <a:r>
              <a:rPr lang="es-ES" dirty="0" err="1">
                <a:effectLst/>
                <a:latin typeface="Times New Roman" panose="02020603050405020304" pitchFamily="18" charset="0"/>
                <a:ea typeface="MS Mincho"/>
              </a:rPr>
              <a:t>Deci</a:t>
            </a:r>
            <a:r>
              <a:rPr lang="es-ES" dirty="0">
                <a:effectLst/>
                <a:latin typeface="Times New Roman" panose="02020603050405020304" pitchFamily="18" charset="0"/>
                <a:ea typeface="MS Mincho"/>
              </a:rPr>
              <a:t>, 2004 #4728}: 25</a:t>
            </a:r>
            <a:endParaRPr lang="es-ES" dirty="0"/>
          </a:p>
        </p:txBody>
      </p:sp>
    </p:spTree>
    <p:extLst>
      <p:ext uri="{BB962C8B-B14F-4D97-AF65-F5344CB8AC3E}">
        <p14:creationId xmlns:p14="http://schemas.microsoft.com/office/powerpoint/2010/main" val="824782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1000"/>
                                        <p:tgtEl>
                                          <p:spTgt spid="14"/>
                                        </p:tgtEl>
                                      </p:cBhvr>
                                    </p:animEffect>
                                    <p:anim calcmode="lin" valueType="num">
                                      <p:cBhvr>
                                        <p:cTn id="18" dur="1000" fill="hold"/>
                                        <p:tgtEl>
                                          <p:spTgt spid="14"/>
                                        </p:tgtEl>
                                        <p:attrNameLst>
                                          <p:attrName>ppt_x</p:attrName>
                                        </p:attrNameLst>
                                      </p:cBhvr>
                                      <p:tavLst>
                                        <p:tav tm="0">
                                          <p:val>
                                            <p:strVal val="#ppt_x"/>
                                          </p:val>
                                        </p:tav>
                                        <p:tav tm="100000">
                                          <p:val>
                                            <p:strVal val="#ppt_x"/>
                                          </p:val>
                                        </p:tav>
                                      </p:tavLst>
                                    </p:anim>
                                    <p:anim calcmode="lin" valueType="num">
                                      <p:cBhvr>
                                        <p:cTn id="1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ppt_x"/>
                                          </p:val>
                                        </p:tav>
                                        <p:tav tm="100000">
                                          <p:val>
                                            <p:strVal val="#ppt_x"/>
                                          </p:val>
                                        </p:tav>
                                      </p:tavLst>
                                    </p:anim>
                                    <p:anim calcmode="lin" valueType="num">
                                      <p:cBhvr additive="base">
                                        <p:cTn id="2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fade">
                                      <p:cBhvr>
                                        <p:cTn id="30" dur="1000"/>
                                        <p:tgtEl>
                                          <p:spTgt spid="15"/>
                                        </p:tgtEl>
                                      </p:cBhvr>
                                    </p:animEffect>
                                    <p:anim calcmode="lin" valueType="num">
                                      <p:cBhvr>
                                        <p:cTn id="31" dur="1000" fill="hold"/>
                                        <p:tgtEl>
                                          <p:spTgt spid="15"/>
                                        </p:tgtEl>
                                        <p:attrNameLst>
                                          <p:attrName>ppt_x</p:attrName>
                                        </p:attrNameLst>
                                      </p:cBhvr>
                                      <p:tavLst>
                                        <p:tav tm="0">
                                          <p:val>
                                            <p:strVal val="#ppt_x"/>
                                          </p:val>
                                        </p:tav>
                                        <p:tav tm="100000">
                                          <p:val>
                                            <p:strVal val="#ppt_x"/>
                                          </p:val>
                                        </p:tav>
                                      </p:tavLst>
                                    </p:anim>
                                    <p:anim calcmode="lin" valueType="num">
                                      <p:cBhvr>
                                        <p:cTn id="32"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upo 17"/>
          <p:cNvGrpSpPr/>
          <p:nvPr/>
        </p:nvGrpSpPr>
        <p:grpSpPr>
          <a:xfrm>
            <a:off x="2109498" y="-38637"/>
            <a:ext cx="7231592" cy="5054185"/>
            <a:chOff x="2109498" y="-38637"/>
            <a:chExt cx="7231592" cy="5054185"/>
          </a:xfrm>
        </p:grpSpPr>
        <p:sp>
          <p:nvSpPr>
            <p:cNvPr id="14" name="Flecha derecha 13"/>
            <p:cNvSpPr/>
            <p:nvPr/>
          </p:nvSpPr>
          <p:spPr>
            <a:xfrm>
              <a:off x="5657732" y="3421152"/>
              <a:ext cx="3683358" cy="5785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Flecha derecha 14"/>
            <p:cNvSpPr/>
            <p:nvPr/>
          </p:nvSpPr>
          <p:spPr>
            <a:xfrm rot="16200000">
              <a:off x="3786884" y="1513744"/>
              <a:ext cx="3683358" cy="5785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Flecha derecha 15"/>
            <p:cNvSpPr/>
            <p:nvPr/>
          </p:nvSpPr>
          <p:spPr>
            <a:xfrm rot="9207764">
              <a:off x="2109498" y="4249260"/>
              <a:ext cx="3683358" cy="5785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Elipse 8"/>
            <p:cNvSpPr/>
            <p:nvPr/>
          </p:nvSpPr>
          <p:spPr>
            <a:xfrm>
              <a:off x="4849617" y="2482326"/>
              <a:ext cx="1616230" cy="1497165"/>
            </a:xfrm>
            <a:prstGeom prst="ellipse">
              <a:avLst/>
            </a:prstGeom>
            <a:solidFill>
              <a:srgbClr val="FFFF00">
                <a:alpha val="6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0" name="Elipse 9"/>
            <p:cNvSpPr/>
            <p:nvPr/>
          </p:nvSpPr>
          <p:spPr>
            <a:xfrm>
              <a:off x="4474420" y="3547196"/>
              <a:ext cx="1516886" cy="1468352"/>
            </a:xfrm>
            <a:prstGeom prst="ellipse">
              <a:avLst/>
            </a:prstGeom>
            <a:solidFill>
              <a:schemeClr val="accent1">
                <a:lumMod val="60000"/>
                <a:lumOff val="40000"/>
                <a:alpha val="6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Elipse 10"/>
            <p:cNvSpPr/>
            <p:nvPr/>
          </p:nvSpPr>
          <p:spPr>
            <a:xfrm>
              <a:off x="5593943" y="3272801"/>
              <a:ext cx="1526610" cy="1468352"/>
            </a:xfrm>
            <a:prstGeom prst="ellipse">
              <a:avLst/>
            </a:prstGeom>
            <a:solidFill>
              <a:srgbClr val="FF0000">
                <a:alpha val="6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CuadroTexto 5"/>
            <p:cNvSpPr txBox="1"/>
            <p:nvPr/>
          </p:nvSpPr>
          <p:spPr>
            <a:xfrm>
              <a:off x="4367034" y="4310425"/>
              <a:ext cx="667148" cy="155198"/>
            </a:xfrm>
            <a:prstGeom prst="rect">
              <a:avLst/>
            </a:prstGeom>
            <a:noFill/>
          </p:spPr>
          <p:txBody>
            <a:bodyPr wrap="none" rtlCol="0">
              <a:spAutoFit/>
            </a:bodyPr>
            <a:lstStyle/>
            <a:p>
              <a:r>
                <a:rPr lang="es-ES" sz="1600" i="1" dirty="0"/>
                <a:t>Relacionalidad</a:t>
              </a:r>
            </a:p>
          </p:txBody>
        </p:sp>
        <p:sp>
          <p:nvSpPr>
            <p:cNvPr id="7" name="Rectángulo 6"/>
            <p:cNvSpPr/>
            <p:nvPr/>
          </p:nvSpPr>
          <p:spPr>
            <a:xfrm>
              <a:off x="5164741" y="2905866"/>
              <a:ext cx="1442774" cy="155198"/>
            </a:xfrm>
            <a:prstGeom prst="rect">
              <a:avLst/>
            </a:prstGeom>
            <a:noFill/>
          </p:spPr>
          <p:txBody>
            <a:bodyPr wrap="square">
              <a:spAutoFit/>
            </a:bodyPr>
            <a:lstStyle/>
            <a:p>
              <a:r>
                <a:rPr lang="es-ES" sz="1600" i="1" dirty="0"/>
                <a:t>Autonomía</a:t>
              </a:r>
            </a:p>
          </p:txBody>
        </p:sp>
        <p:sp>
          <p:nvSpPr>
            <p:cNvPr id="8" name="CuadroTexto 7"/>
            <p:cNvSpPr txBox="1"/>
            <p:nvPr/>
          </p:nvSpPr>
          <p:spPr>
            <a:xfrm>
              <a:off x="5861833" y="4044889"/>
              <a:ext cx="604014" cy="155198"/>
            </a:xfrm>
            <a:prstGeom prst="rect">
              <a:avLst/>
            </a:prstGeom>
            <a:noFill/>
          </p:spPr>
          <p:txBody>
            <a:bodyPr wrap="none" rtlCol="0">
              <a:spAutoFit/>
            </a:bodyPr>
            <a:lstStyle/>
            <a:p>
              <a:r>
                <a:rPr lang="es-ES" sz="1600" i="1" dirty="0"/>
                <a:t>Competencia</a:t>
              </a:r>
            </a:p>
          </p:txBody>
        </p:sp>
      </p:grpSp>
      <p:sp>
        <p:nvSpPr>
          <p:cNvPr id="19" name="CuadroTexto 18"/>
          <p:cNvSpPr txBox="1"/>
          <p:nvPr/>
        </p:nvSpPr>
        <p:spPr>
          <a:xfrm rot="20008262">
            <a:off x="2096435" y="4780280"/>
            <a:ext cx="1930259" cy="276999"/>
          </a:xfrm>
          <a:prstGeom prst="rect">
            <a:avLst/>
          </a:prstGeom>
          <a:noFill/>
        </p:spPr>
        <p:txBody>
          <a:bodyPr wrap="square" rtlCol="0">
            <a:spAutoFit/>
          </a:bodyPr>
          <a:lstStyle/>
          <a:p>
            <a:r>
              <a:rPr lang="es-ES" sz="1200" i="1" dirty="0"/>
              <a:t>Tendencia a la </a:t>
            </a:r>
            <a:r>
              <a:rPr lang="es-ES" sz="1200" i="1" dirty="0" err="1"/>
              <a:t>homonomía</a:t>
            </a:r>
            <a:endParaRPr lang="es-ES" sz="1200" i="1" dirty="0"/>
          </a:p>
        </p:txBody>
      </p:sp>
      <p:sp>
        <p:nvSpPr>
          <p:cNvPr id="20" name="CuadroTexto 19"/>
          <p:cNvSpPr txBox="1"/>
          <p:nvPr/>
        </p:nvSpPr>
        <p:spPr>
          <a:xfrm>
            <a:off x="7210173" y="3606820"/>
            <a:ext cx="1772934" cy="276999"/>
          </a:xfrm>
          <a:prstGeom prst="rect">
            <a:avLst/>
          </a:prstGeom>
          <a:noFill/>
        </p:spPr>
        <p:txBody>
          <a:bodyPr wrap="square" rtlCol="0">
            <a:spAutoFit/>
          </a:bodyPr>
          <a:lstStyle/>
          <a:p>
            <a:r>
              <a:rPr lang="es-ES" sz="1200" i="1" dirty="0"/>
              <a:t>Tendencia a la efectividad</a:t>
            </a:r>
          </a:p>
        </p:txBody>
      </p:sp>
      <p:sp>
        <p:nvSpPr>
          <p:cNvPr id="21" name="CuadroTexto 20"/>
          <p:cNvSpPr txBox="1"/>
          <p:nvPr/>
        </p:nvSpPr>
        <p:spPr>
          <a:xfrm rot="16200000">
            <a:off x="4578559" y="1307769"/>
            <a:ext cx="2030768" cy="276999"/>
          </a:xfrm>
          <a:prstGeom prst="rect">
            <a:avLst/>
          </a:prstGeom>
          <a:noFill/>
        </p:spPr>
        <p:txBody>
          <a:bodyPr wrap="square" rtlCol="0">
            <a:spAutoFit/>
          </a:bodyPr>
          <a:lstStyle/>
          <a:p>
            <a:r>
              <a:rPr lang="es-ES" sz="1200" i="1" dirty="0"/>
              <a:t>Tendencia a la autonomía</a:t>
            </a:r>
          </a:p>
        </p:txBody>
      </p:sp>
    </p:spTree>
    <p:extLst>
      <p:ext uri="{BB962C8B-B14F-4D97-AF65-F5344CB8AC3E}">
        <p14:creationId xmlns:p14="http://schemas.microsoft.com/office/powerpoint/2010/main" val="3234102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0278" y="-93165"/>
            <a:ext cx="5783532" cy="867779"/>
          </a:xfrm>
        </p:spPr>
        <p:txBody>
          <a:bodyPr/>
          <a:lstStyle/>
          <a:p>
            <a:r>
              <a:rPr lang="es-ES" b="1" dirty="0"/>
              <a:t>Teorías motivacionales</a:t>
            </a:r>
          </a:p>
        </p:txBody>
      </p:sp>
      <p:sp>
        <p:nvSpPr>
          <p:cNvPr id="3" name="Marcador de contenido 2"/>
          <p:cNvSpPr>
            <a:spLocks noGrp="1"/>
          </p:cNvSpPr>
          <p:nvPr>
            <p:ph idx="1"/>
          </p:nvPr>
        </p:nvSpPr>
        <p:spPr>
          <a:xfrm>
            <a:off x="7956447" y="218989"/>
            <a:ext cx="4248150" cy="555625"/>
          </a:xfrm>
        </p:spPr>
        <p:txBody>
          <a:bodyPr/>
          <a:lstStyle/>
          <a:p>
            <a:r>
              <a:rPr lang="es-ES" b="1" dirty="0"/>
              <a:t>Definición de motivación</a:t>
            </a:r>
          </a:p>
        </p:txBody>
      </p:sp>
      <p:grpSp>
        <p:nvGrpSpPr>
          <p:cNvPr id="22" name="Grupo 21"/>
          <p:cNvGrpSpPr/>
          <p:nvPr/>
        </p:nvGrpSpPr>
        <p:grpSpPr>
          <a:xfrm>
            <a:off x="2806086" y="787019"/>
            <a:ext cx="9008537" cy="5517941"/>
            <a:chOff x="5339736" y="1110869"/>
            <a:chExt cx="9008537" cy="5517941"/>
          </a:xfrm>
        </p:grpSpPr>
        <p:sp>
          <p:nvSpPr>
            <p:cNvPr id="17" name="Flecha derecha 16"/>
            <p:cNvSpPr/>
            <p:nvPr/>
          </p:nvSpPr>
          <p:spPr>
            <a:xfrm rot="10800000">
              <a:off x="6554749" y="3252951"/>
              <a:ext cx="2877445" cy="536113"/>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Flecha derecha 13"/>
            <p:cNvSpPr/>
            <p:nvPr/>
          </p:nvSpPr>
          <p:spPr>
            <a:xfrm rot="5400000">
              <a:off x="8340105" y="4564690"/>
              <a:ext cx="2488711" cy="497984"/>
            </a:xfrm>
            <a:prstGeom prst="right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Flecha derecha 4"/>
            <p:cNvSpPr/>
            <p:nvPr/>
          </p:nvSpPr>
          <p:spPr>
            <a:xfrm>
              <a:off x="9696410" y="3239401"/>
              <a:ext cx="2594051" cy="4754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600"/>
            </a:p>
          </p:txBody>
        </p:sp>
        <p:sp>
          <p:nvSpPr>
            <p:cNvPr id="6" name="Flecha derecha 5"/>
            <p:cNvSpPr/>
            <p:nvPr/>
          </p:nvSpPr>
          <p:spPr>
            <a:xfrm rot="16200000">
              <a:off x="8476417" y="2008116"/>
              <a:ext cx="2159137" cy="3646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600"/>
            </a:p>
          </p:txBody>
        </p:sp>
        <p:sp>
          <p:nvSpPr>
            <p:cNvPr id="7" name="Flecha derecha 6"/>
            <p:cNvSpPr/>
            <p:nvPr/>
          </p:nvSpPr>
          <p:spPr>
            <a:xfrm rot="9207764">
              <a:off x="7099060" y="3766807"/>
              <a:ext cx="2594051" cy="4754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600"/>
            </a:p>
          </p:txBody>
        </p:sp>
        <p:sp>
          <p:nvSpPr>
            <p:cNvPr id="8" name="Elipse 7"/>
            <p:cNvSpPr/>
            <p:nvPr/>
          </p:nvSpPr>
          <p:spPr>
            <a:xfrm>
              <a:off x="9028823" y="2314772"/>
              <a:ext cx="1138250" cy="1230343"/>
            </a:xfrm>
            <a:prstGeom prst="ellipse">
              <a:avLst/>
            </a:prstGeom>
            <a:solidFill>
              <a:srgbClr val="FFFF00">
                <a:alpha val="6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600" dirty="0"/>
            </a:p>
          </p:txBody>
        </p:sp>
        <p:sp>
          <p:nvSpPr>
            <p:cNvPr id="9" name="Elipse 8"/>
            <p:cNvSpPr/>
            <p:nvPr/>
          </p:nvSpPr>
          <p:spPr>
            <a:xfrm>
              <a:off x="8764586" y="3189863"/>
              <a:ext cx="1068286" cy="1206665"/>
            </a:xfrm>
            <a:prstGeom prst="ellipse">
              <a:avLst/>
            </a:prstGeom>
            <a:solidFill>
              <a:schemeClr val="accent1">
                <a:lumMod val="60000"/>
                <a:lumOff val="40000"/>
                <a:alpha val="6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600"/>
            </a:p>
          </p:txBody>
        </p:sp>
        <p:sp>
          <p:nvSpPr>
            <p:cNvPr id="10" name="Elipse 9"/>
            <p:cNvSpPr/>
            <p:nvPr/>
          </p:nvSpPr>
          <p:spPr>
            <a:xfrm>
              <a:off x="9553024" y="2964370"/>
              <a:ext cx="1075134" cy="1206665"/>
            </a:xfrm>
            <a:prstGeom prst="ellipse">
              <a:avLst/>
            </a:prstGeom>
            <a:solidFill>
              <a:srgbClr val="FF0000">
                <a:alpha val="6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600"/>
            </a:p>
          </p:txBody>
        </p:sp>
        <p:sp>
          <p:nvSpPr>
            <p:cNvPr id="11" name="CuadroTexto 10"/>
            <p:cNvSpPr txBox="1"/>
            <p:nvPr/>
          </p:nvSpPr>
          <p:spPr>
            <a:xfrm>
              <a:off x="8688958" y="3817071"/>
              <a:ext cx="1255537" cy="307777"/>
            </a:xfrm>
            <a:prstGeom prst="rect">
              <a:avLst/>
            </a:prstGeom>
            <a:noFill/>
          </p:spPr>
          <p:txBody>
            <a:bodyPr wrap="none" rtlCol="0">
              <a:spAutoFit/>
            </a:bodyPr>
            <a:lstStyle/>
            <a:p>
              <a:r>
                <a:rPr lang="es-ES" sz="1400" i="1" dirty="0"/>
                <a:t>Relacionalidad</a:t>
              </a:r>
            </a:p>
          </p:txBody>
        </p:sp>
        <p:sp>
          <p:nvSpPr>
            <p:cNvPr id="12" name="Rectángulo 11"/>
            <p:cNvSpPr/>
            <p:nvPr/>
          </p:nvSpPr>
          <p:spPr>
            <a:xfrm>
              <a:off x="9250753" y="2662830"/>
              <a:ext cx="1016092" cy="307777"/>
            </a:xfrm>
            <a:prstGeom prst="rect">
              <a:avLst/>
            </a:prstGeom>
            <a:noFill/>
          </p:spPr>
          <p:txBody>
            <a:bodyPr wrap="square">
              <a:spAutoFit/>
            </a:bodyPr>
            <a:lstStyle/>
            <a:p>
              <a:r>
                <a:rPr lang="es-ES" sz="1400" i="1" dirty="0"/>
                <a:t>Autonomía</a:t>
              </a:r>
            </a:p>
          </p:txBody>
        </p:sp>
        <p:sp>
          <p:nvSpPr>
            <p:cNvPr id="13" name="CuadroTexto 12"/>
            <p:cNvSpPr txBox="1"/>
            <p:nvPr/>
          </p:nvSpPr>
          <p:spPr>
            <a:xfrm>
              <a:off x="9741689" y="3598858"/>
              <a:ext cx="1137171" cy="307777"/>
            </a:xfrm>
            <a:prstGeom prst="rect">
              <a:avLst/>
            </a:prstGeom>
            <a:noFill/>
          </p:spPr>
          <p:txBody>
            <a:bodyPr wrap="none" rtlCol="0">
              <a:spAutoFit/>
            </a:bodyPr>
            <a:lstStyle/>
            <a:p>
              <a:r>
                <a:rPr lang="es-ES" sz="1400" i="1" dirty="0"/>
                <a:t>Competencia</a:t>
              </a:r>
            </a:p>
          </p:txBody>
        </p:sp>
        <p:sp>
          <p:nvSpPr>
            <p:cNvPr id="15" name="CuadroTexto 14"/>
            <p:cNvSpPr txBox="1"/>
            <p:nvPr/>
          </p:nvSpPr>
          <p:spPr>
            <a:xfrm>
              <a:off x="7331067" y="1158465"/>
              <a:ext cx="2781300" cy="923330"/>
            </a:xfrm>
            <a:prstGeom prst="rect">
              <a:avLst/>
            </a:prstGeom>
            <a:solidFill>
              <a:schemeClr val="accent6">
                <a:lumMod val="40000"/>
                <a:lumOff val="60000"/>
              </a:schemeClr>
            </a:solidFill>
          </p:spPr>
          <p:txBody>
            <a:bodyPr wrap="square" rtlCol="0">
              <a:spAutoFit/>
            </a:bodyPr>
            <a:lstStyle/>
            <a:p>
              <a:r>
                <a:rPr lang="es-ES" dirty="0"/>
                <a:t>Master </a:t>
              </a:r>
              <a:r>
                <a:rPr lang="es-ES" dirty="0" err="1"/>
                <a:t>orientation</a:t>
              </a:r>
              <a:r>
                <a:rPr lang="es-ES" dirty="0"/>
                <a:t> / </a:t>
              </a:r>
              <a:r>
                <a:rPr lang="es-ES" dirty="0" err="1"/>
                <a:t>intrinsic</a:t>
              </a:r>
              <a:r>
                <a:rPr lang="es-ES" dirty="0"/>
                <a:t> </a:t>
              </a:r>
              <a:r>
                <a:rPr lang="es-ES" dirty="0" err="1"/>
                <a:t>motivation</a:t>
              </a:r>
              <a:r>
                <a:rPr lang="es-ES" dirty="0"/>
                <a:t> / </a:t>
              </a:r>
              <a:r>
                <a:rPr lang="es-ES" dirty="0" err="1"/>
                <a:t>learning</a:t>
              </a:r>
              <a:r>
                <a:rPr lang="es-ES" dirty="0"/>
                <a:t> </a:t>
              </a:r>
              <a:r>
                <a:rPr lang="es-ES" dirty="0" err="1"/>
                <a:t>motivation</a:t>
              </a:r>
              <a:endParaRPr lang="es-ES" dirty="0"/>
            </a:p>
          </p:txBody>
        </p:sp>
        <p:sp>
          <p:nvSpPr>
            <p:cNvPr id="16" name="CuadroTexto 15"/>
            <p:cNvSpPr txBox="1"/>
            <p:nvPr/>
          </p:nvSpPr>
          <p:spPr>
            <a:xfrm>
              <a:off x="9832872" y="5705480"/>
              <a:ext cx="2781300" cy="923330"/>
            </a:xfrm>
            <a:prstGeom prst="rect">
              <a:avLst/>
            </a:prstGeom>
            <a:solidFill>
              <a:schemeClr val="accent2">
                <a:lumMod val="40000"/>
                <a:lumOff val="60000"/>
              </a:schemeClr>
            </a:solidFill>
          </p:spPr>
          <p:txBody>
            <a:bodyPr wrap="square" rtlCol="0">
              <a:spAutoFit/>
            </a:bodyPr>
            <a:lstStyle/>
            <a:p>
              <a:r>
                <a:rPr lang="es-ES" dirty="0"/>
                <a:t>Performance </a:t>
              </a:r>
              <a:r>
                <a:rPr lang="es-ES" dirty="0" err="1"/>
                <a:t>orientation</a:t>
              </a:r>
              <a:r>
                <a:rPr lang="es-ES" dirty="0"/>
                <a:t> / </a:t>
              </a:r>
              <a:r>
                <a:rPr lang="es-ES" dirty="0" err="1"/>
                <a:t>Exrinsic</a:t>
              </a:r>
              <a:r>
                <a:rPr lang="es-ES" dirty="0"/>
                <a:t> </a:t>
              </a:r>
              <a:r>
                <a:rPr lang="es-ES" dirty="0" err="1"/>
                <a:t>motivation</a:t>
              </a:r>
              <a:r>
                <a:rPr lang="es-ES" dirty="0"/>
                <a:t> / </a:t>
              </a:r>
              <a:r>
                <a:rPr lang="es-ES" dirty="0" err="1"/>
                <a:t>Results</a:t>
              </a:r>
              <a:r>
                <a:rPr lang="es-ES" dirty="0"/>
                <a:t> </a:t>
              </a:r>
              <a:r>
                <a:rPr lang="es-ES" dirty="0" err="1"/>
                <a:t>motivation</a:t>
              </a:r>
              <a:endParaRPr lang="es-ES" dirty="0"/>
            </a:p>
          </p:txBody>
        </p:sp>
        <p:sp>
          <p:nvSpPr>
            <p:cNvPr id="18" name="CuadroTexto 17"/>
            <p:cNvSpPr txBox="1"/>
            <p:nvPr/>
          </p:nvSpPr>
          <p:spPr>
            <a:xfrm>
              <a:off x="11223522" y="2568301"/>
              <a:ext cx="3124751" cy="646331"/>
            </a:xfrm>
            <a:prstGeom prst="rect">
              <a:avLst/>
            </a:prstGeom>
            <a:solidFill>
              <a:srgbClr val="FF5050"/>
            </a:solidFill>
          </p:spPr>
          <p:txBody>
            <a:bodyPr wrap="square" rtlCol="0">
              <a:spAutoFit/>
            </a:bodyPr>
            <a:lstStyle/>
            <a:p>
              <a:pPr algn="ctr"/>
              <a:r>
                <a:rPr lang="es-ES" b="1" dirty="0" err="1"/>
                <a:t>Crencias</a:t>
              </a:r>
              <a:r>
                <a:rPr lang="es-ES" b="1" dirty="0"/>
                <a:t> de autoeficacia</a:t>
              </a:r>
            </a:p>
            <a:p>
              <a:pPr algn="ctr"/>
              <a:r>
                <a:rPr lang="es-ES" b="1" dirty="0"/>
                <a:t>“yo puedo”</a:t>
              </a:r>
            </a:p>
          </p:txBody>
        </p:sp>
        <p:sp>
          <p:nvSpPr>
            <p:cNvPr id="19" name="CuadroTexto 18"/>
            <p:cNvSpPr txBox="1"/>
            <p:nvPr/>
          </p:nvSpPr>
          <p:spPr>
            <a:xfrm rot="19810332">
              <a:off x="5339736" y="5121585"/>
              <a:ext cx="3124751" cy="369332"/>
            </a:xfrm>
            <a:prstGeom prst="rect">
              <a:avLst/>
            </a:prstGeom>
            <a:solidFill>
              <a:schemeClr val="accent1">
                <a:lumMod val="20000"/>
                <a:lumOff val="80000"/>
              </a:schemeClr>
            </a:solidFill>
          </p:spPr>
          <p:txBody>
            <a:bodyPr wrap="square" rtlCol="0">
              <a:spAutoFit/>
            </a:bodyPr>
            <a:lstStyle/>
            <a:p>
              <a:pPr algn="ctr"/>
              <a:r>
                <a:rPr lang="es-ES" b="1" dirty="0"/>
                <a:t>Evitación al fracaso vs  retos ,</a:t>
              </a:r>
            </a:p>
          </p:txBody>
        </p:sp>
      </p:grpSp>
    </p:spTree>
    <p:extLst>
      <p:ext uri="{BB962C8B-B14F-4D97-AF65-F5344CB8AC3E}">
        <p14:creationId xmlns:p14="http://schemas.microsoft.com/office/powerpoint/2010/main" val="2312067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5334001" y="2538963"/>
            <a:ext cx="5957455" cy="3990109"/>
            <a:chOff x="2978727" y="2964873"/>
            <a:chExt cx="5957455" cy="3990109"/>
          </a:xfrm>
        </p:grpSpPr>
        <p:pic>
          <p:nvPicPr>
            <p:cNvPr id="5" name="Imagen 4" descr="http://image.slidesharecdn.com/caractersticasdelosseresvivos-130806062526-phpapp02/95/caractersticas-de-los-seres-vivos-10-638.jpg?cb=137577036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41964" y="3117272"/>
              <a:ext cx="5224195" cy="3629892"/>
            </a:xfrm>
            <a:prstGeom prst="rect">
              <a:avLst/>
            </a:prstGeom>
            <a:noFill/>
            <a:ln>
              <a:noFill/>
            </a:ln>
          </p:spPr>
        </p:pic>
        <p:sp>
          <p:nvSpPr>
            <p:cNvPr id="6" name="Rectángulo 5"/>
            <p:cNvSpPr/>
            <p:nvPr/>
          </p:nvSpPr>
          <p:spPr>
            <a:xfrm>
              <a:off x="2978727" y="3865418"/>
              <a:ext cx="2507673" cy="30895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Rectángulo 6"/>
            <p:cNvSpPr/>
            <p:nvPr/>
          </p:nvSpPr>
          <p:spPr>
            <a:xfrm>
              <a:off x="2978727" y="2964873"/>
              <a:ext cx="5957455" cy="9005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
        <p:nvSpPr>
          <p:cNvPr id="2" name="Título 1"/>
          <p:cNvSpPr>
            <a:spLocks noGrp="1"/>
          </p:cNvSpPr>
          <p:nvPr>
            <p:ph type="title"/>
          </p:nvPr>
        </p:nvSpPr>
        <p:spPr>
          <a:xfrm>
            <a:off x="0" y="872619"/>
            <a:ext cx="7294418" cy="1325563"/>
          </a:xfrm>
        </p:spPr>
        <p:txBody>
          <a:bodyPr>
            <a:normAutofit fontScale="90000"/>
          </a:bodyPr>
          <a:lstStyle/>
          <a:p>
            <a:pPr algn="ctr"/>
            <a:r>
              <a:rPr lang="es-ES" b="1" dirty="0"/>
              <a:t>La autorregulación </a:t>
            </a:r>
            <a:br>
              <a:rPr lang="es-ES" b="1" dirty="0"/>
            </a:br>
            <a:r>
              <a:rPr lang="es-ES" b="1" dirty="0"/>
              <a:t>búsqueda del equilibrio</a:t>
            </a:r>
            <a:br>
              <a:rPr lang="es-ES" b="1" dirty="0"/>
            </a:br>
            <a:r>
              <a:rPr lang="es-ES" b="1" dirty="0"/>
              <a:t>dialéctica simbólica </a:t>
            </a:r>
            <a:br>
              <a:rPr lang="es-ES" b="1" dirty="0"/>
            </a:br>
            <a:endParaRPr lang="es-ES" b="1" dirty="0"/>
          </a:p>
        </p:txBody>
      </p:sp>
      <p:sp>
        <p:nvSpPr>
          <p:cNvPr id="3" name="Marcador de contenido 2"/>
          <p:cNvSpPr>
            <a:spLocks noGrp="1"/>
          </p:cNvSpPr>
          <p:nvPr>
            <p:ph idx="1"/>
          </p:nvPr>
        </p:nvSpPr>
        <p:spPr>
          <a:xfrm>
            <a:off x="1094510" y="2538963"/>
            <a:ext cx="10515600" cy="685563"/>
          </a:xfrm>
        </p:spPr>
        <p:txBody>
          <a:bodyPr>
            <a:normAutofit/>
          </a:bodyPr>
          <a:lstStyle/>
          <a:p>
            <a:r>
              <a:rPr lang="es-ES" sz="3200" b="1" dirty="0" err="1"/>
              <a:t>Teoria</a:t>
            </a:r>
            <a:r>
              <a:rPr lang="es-ES" sz="3200" b="1" dirty="0"/>
              <a:t> de las atribuciones (</a:t>
            </a:r>
            <a:r>
              <a:rPr lang="es-ES" sz="3200" b="1" dirty="0" err="1"/>
              <a:t>Heider</a:t>
            </a:r>
            <a:r>
              <a:rPr lang="es-ES" sz="3200" b="1" dirty="0"/>
              <a:t>)</a:t>
            </a:r>
          </a:p>
        </p:txBody>
      </p:sp>
      <p:pic>
        <p:nvPicPr>
          <p:cNvPr id="8" name="Picture 2" descr="https://image.freepik.com/iconos-gratis/emoticon-confundido_318-47996.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44888" y="3967223"/>
            <a:ext cx="1078170" cy="1078170"/>
          </a:xfrm>
          <a:prstGeom prst="rect">
            <a:avLst/>
          </a:prstGeom>
          <a:noFill/>
        </p:spPr>
      </p:pic>
    </p:spTree>
    <p:extLst>
      <p:ext uri="{BB962C8B-B14F-4D97-AF65-F5344CB8AC3E}">
        <p14:creationId xmlns:p14="http://schemas.microsoft.com/office/powerpoint/2010/main" val="2555928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mph" presetSubtype="0" fill="hold" grpId="0" nodeType="clickEffect">
                                  <p:stCondLst>
                                    <p:cond delay="0"/>
                                  </p:stCondLst>
                                  <p:childTnLst>
                                    <p:animEffect transition="out" filter="fade">
                                      <p:cBhvr>
                                        <p:cTn id="10" dur="500" tmFilter="0, 0; .2, .5; .8, .5; 1, 0"/>
                                        <p:tgtEl>
                                          <p:spTgt spid="3">
                                            <p:txEl>
                                              <p:pRg st="0" end="0"/>
                                            </p:txEl>
                                          </p:spTgt>
                                        </p:tgtEl>
                                      </p:cBhvr>
                                    </p:animEffect>
                                    <p:animScale>
                                      <p:cBhvr>
                                        <p:cTn id="11" dur="250" autoRev="1" fill="hold"/>
                                        <p:tgtEl>
                                          <p:spTgt spid="3">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3231</TotalTime>
  <Words>1620</Words>
  <Application>Microsoft Office PowerPoint</Application>
  <PresentationFormat>Panorámica</PresentationFormat>
  <Paragraphs>167</Paragraphs>
  <Slides>20</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20</vt:i4>
      </vt:variant>
    </vt:vector>
  </HeadingPairs>
  <TitlesOfParts>
    <vt:vector size="26" baseType="lpstr">
      <vt:lpstr>Arial</vt:lpstr>
      <vt:lpstr>Calibri</vt:lpstr>
      <vt:lpstr>Calibri Light</vt:lpstr>
      <vt:lpstr>Forte</vt:lpstr>
      <vt:lpstr>Times New Roman</vt:lpstr>
      <vt:lpstr>Tema de Office</vt:lpstr>
      <vt:lpstr>Claves para mejorar la motivación escolar en la adolescencia</vt:lpstr>
      <vt:lpstr>GOLDEN5</vt:lpstr>
      <vt:lpstr>Teoría General de Sistemas</vt:lpstr>
      <vt:lpstr>Teoría General de Sistemas el ser humano como sistema</vt:lpstr>
      <vt:lpstr>Qué entendemos por desarrollo humano</vt:lpstr>
      <vt:lpstr>Presentación de PowerPoint</vt:lpstr>
      <vt:lpstr>Presentación de PowerPoint</vt:lpstr>
      <vt:lpstr>Teorías motivacionales</vt:lpstr>
      <vt:lpstr>La autorregulación  búsqueda del equilibrio dialéctica simbólica  </vt:lpstr>
      <vt:lpstr>Presentación de PowerPoint</vt:lpstr>
      <vt:lpstr>Presentación de PowerPoint</vt:lpstr>
      <vt:lpstr>Presentación de PowerPoint</vt:lpstr>
      <vt:lpstr>Presentación de PowerPoint</vt:lpstr>
      <vt:lpstr>Presentación de PowerPoint</vt:lpstr>
      <vt:lpstr>Presentación de PowerPoint</vt:lpstr>
      <vt:lpstr>Y qué son las atribuciones…</vt:lpstr>
      <vt:lpstr>Presentación de PowerPoint</vt:lpstr>
      <vt:lpstr>Presentación de PowerPoint</vt:lpstr>
      <vt:lpstr>REGLAS DE ORO // PRINCIPIO GOLDEN</vt:lpstr>
      <vt:lpstr>CLAVES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mj lr</dc:creator>
  <cp:lastModifiedBy>MARIA JOSE LERA RODRIGUEZ</cp:lastModifiedBy>
  <cp:revision>117</cp:revision>
  <dcterms:created xsi:type="dcterms:W3CDTF">2016-04-04T14:39:48Z</dcterms:created>
  <dcterms:modified xsi:type="dcterms:W3CDTF">2022-10-18T22:50:50Z</dcterms:modified>
</cp:coreProperties>
</file>